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4"/>
    <p:sldMasterId id="2147483741" r:id="rId5"/>
    <p:sldMasterId id="2147483748" r:id="rId6"/>
    <p:sldMasterId id="2147483755" r:id="rId7"/>
    <p:sldMasterId id="2147483774" r:id="rId8"/>
    <p:sldMasterId id="2147483786" r:id="rId9"/>
    <p:sldMasterId id="2147483798" r:id="rId10"/>
  </p:sldMasterIdLst>
  <p:notesMasterIdLst>
    <p:notesMasterId r:id="rId42"/>
  </p:notesMasterIdLst>
  <p:handoutMasterIdLst>
    <p:handoutMasterId r:id="rId43"/>
  </p:handoutMasterIdLst>
  <p:sldIdLst>
    <p:sldId id="342" r:id="rId11"/>
    <p:sldId id="463" r:id="rId12"/>
    <p:sldId id="482" r:id="rId13"/>
    <p:sldId id="474" r:id="rId14"/>
    <p:sldId id="485" r:id="rId15"/>
    <p:sldId id="465" r:id="rId16"/>
    <p:sldId id="433" r:id="rId17"/>
    <p:sldId id="477" r:id="rId18"/>
    <p:sldId id="486" r:id="rId19"/>
    <p:sldId id="444" r:id="rId20"/>
    <p:sldId id="464" r:id="rId21"/>
    <p:sldId id="483" r:id="rId22"/>
    <p:sldId id="484" r:id="rId23"/>
    <p:sldId id="468" r:id="rId24"/>
    <p:sldId id="469" r:id="rId25"/>
    <p:sldId id="475" r:id="rId26"/>
    <p:sldId id="476" r:id="rId27"/>
    <p:sldId id="478" r:id="rId28"/>
    <p:sldId id="479" r:id="rId29"/>
    <p:sldId id="480" r:id="rId30"/>
    <p:sldId id="471" r:id="rId31"/>
    <p:sldId id="466" r:id="rId32"/>
    <p:sldId id="472" r:id="rId33"/>
    <p:sldId id="481" r:id="rId34"/>
    <p:sldId id="473" r:id="rId35"/>
    <p:sldId id="458" r:id="rId36"/>
    <p:sldId id="457" r:id="rId37"/>
    <p:sldId id="453" r:id="rId38"/>
    <p:sldId id="455" r:id="rId39"/>
    <p:sldId id="456" r:id="rId40"/>
    <p:sldId id="370" r:id="rId41"/>
  </p:sldIdLst>
  <p:sldSz cx="9144000" cy="6858000" type="screen4x3"/>
  <p:notesSz cx="6997700" cy="9283700"/>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B40"/>
    <a:srgbClr val="338313"/>
    <a:srgbClr val="B2B2B2"/>
    <a:srgbClr val="292929"/>
    <a:srgbClr val="52AEDC"/>
    <a:srgbClr val="ACE0F2"/>
    <a:srgbClr val="33CCCC"/>
    <a:srgbClr val="4B99D2"/>
    <a:srgbClr val="7CB4DE"/>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78956" autoAdjust="0"/>
  </p:normalViewPr>
  <p:slideViewPr>
    <p:cSldViewPr snapToGrid="0">
      <p:cViewPr varScale="1">
        <p:scale>
          <a:sx n="83" d="100"/>
          <a:sy n="83" d="100"/>
        </p:scale>
        <p:origin x="-2136" y="-112"/>
      </p:cViewPr>
      <p:guideLst>
        <p:guide orient="horz" pos="4143"/>
        <p:guide orient="horz" pos="3243"/>
        <p:guide orient="horz" pos="1112"/>
        <p:guide pos="2880"/>
        <p:guide pos="1739"/>
        <p:guide pos="5526"/>
        <p:guide pos="4650"/>
        <p:guide pos="3871"/>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758"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BE440-591A-F248-8C35-E1D97C38DEB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fr-FR"/>
        </a:p>
      </dgm:t>
    </dgm:pt>
    <dgm:pt modelId="{F773486A-F16D-DF4A-B1AE-F59428A3BC84}">
      <dgm:prSet phldrT="[Texte]" custT="1"/>
      <dgm:spPr/>
      <dgm:t>
        <a:bodyPr/>
        <a:lstStyle/>
        <a:p>
          <a:r>
            <a:rPr lang="en-US" sz="2400" noProof="0" dirty="0" smtClean="0"/>
            <a:t>HTTP session module for Tomcat and </a:t>
          </a:r>
          <a:r>
            <a:rPr lang="en-US" sz="2400" noProof="0" dirty="0" err="1" smtClean="0"/>
            <a:t>tc</a:t>
          </a:r>
          <a:r>
            <a:rPr lang="en-US" sz="2400" noProof="0" dirty="0" smtClean="0"/>
            <a:t> Server</a:t>
          </a:r>
          <a:endParaRPr lang="en-US" sz="2400" noProof="0" dirty="0"/>
        </a:p>
      </dgm:t>
    </dgm:pt>
    <dgm:pt modelId="{F40BA9B2-8A2A-6D46-91D9-724E5C586DB8}" type="parTrans" cxnId="{1B56D443-2492-2F47-90D7-E83D631F29FA}">
      <dgm:prSet/>
      <dgm:spPr/>
      <dgm:t>
        <a:bodyPr/>
        <a:lstStyle/>
        <a:p>
          <a:endParaRPr lang="fr-FR" sz="1200"/>
        </a:p>
      </dgm:t>
    </dgm:pt>
    <dgm:pt modelId="{C6F06982-07DF-7F4A-8ABD-E14150DFB9D4}" type="sibTrans" cxnId="{1B56D443-2492-2F47-90D7-E83D631F29FA}">
      <dgm:prSet/>
      <dgm:spPr/>
      <dgm:t>
        <a:bodyPr/>
        <a:lstStyle/>
        <a:p>
          <a:endParaRPr lang="fr-FR" sz="1200"/>
        </a:p>
      </dgm:t>
    </dgm:pt>
    <dgm:pt modelId="{3FCB5166-3E22-0842-9C6A-DD4ED422EFEB}">
      <dgm:prSet phldrT="[Texte]" custT="1"/>
      <dgm:spPr/>
      <dgm:t>
        <a:bodyPr/>
        <a:lstStyle/>
        <a:p>
          <a:r>
            <a:rPr lang="en-US" sz="1800" noProof="0" dirty="0" smtClean="0"/>
            <a:t>Built into the application server kernel</a:t>
          </a:r>
          <a:endParaRPr lang="en-US" sz="1800" noProof="0" dirty="0"/>
        </a:p>
      </dgm:t>
    </dgm:pt>
    <dgm:pt modelId="{54C1F3EF-2710-E04B-BA0D-189728F9A851}" type="parTrans" cxnId="{2A6BD5A2-BEF3-D945-8455-791565D4E2D2}">
      <dgm:prSet/>
      <dgm:spPr/>
      <dgm:t>
        <a:bodyPr/>
        <a:lstStyle/>
        <a:p>
          <a:endParaRPr lang="fr-FR" sz="1200"/>
        </a:p>
      </dgm:t>
    </dgm:pt>
    <dgm:pt modelId="{AC079108-0B14-4344-B7E5-84338B80700F}" type="sibTrans" cxnId="{2A6BD5A2-BEF3-D945-8455-791565D4E2D2}">
      <dgm:prSet/>
      <dgm:spPr/>
      <dgm:t>
        <a:bodyPr/>
        <a:lstStyle/>
        <a:p>
          <a:endParaRPr lang="fr-FR" sz="1200"/>
        </a:p>
      </dgm:t>
    </dgm:pt>
    <dgm:pt modelId="{622ECB57-D49D-4F42-91F2-DAEA5F78AA36}">
      <dgm:prSet phldrT="[Texte]" custT="1"/>
      <dgm:spPr/>
      <dgm:t>
        <a:bodyPr/>
        <a:lstStyle/>
        <a:p>
          <a:r>
            <a:rPr lang="en-US" sz="1800" noProof="0" dirty="0" smtClean="0"/>
            <a:t>Inside or outside the application server</a:t>
          </a: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endParaRPr lang="en-US" sz="1800" noProof="0" dirty="0"/>
        </a:p>
      </dgm:t>
    </dgm:pt>
    <dgm:pt modelId="{BF905C13-515E-EC45-BB64-2798F5FA8CA4}" type="parTrans" cxnId="{6B869D55-F3A4-A447-B097-B3C99D475A68}">
      <dgm:prSet/>
      <dgm:spPr/>
      <dgm:t>
        <a:bodyPr/>
        <a:lstStyle/>
        <a:p>
          <a:endParaRPr lang="en-US"/>
        </a:p>
      </dgm:t>
    </dgm:pt>
    <dgm:pt modelId="{816011CA-FC74-5A40-927A-0F5C4F00751B}" type="sibTrans" cxnId="{6B869D55-F3A4-A447-B097-B3C99D475A68}">
      <dgm:prSet/>
      <dgm:spPr/>
      <dgm:t>
        <a:bodyPr/>
        <a:lstStyle/>
        <a:p>
          <a:endParaRPr lang="en-US"/>
        </a:p>
      </dgm:t>
    </dgm:pt>
    <dgm:pt modelId="{AD5D07A6-5D63-49BA-A057-EE5BDA3019B5}">
      <dgm:prSet phldrT="[Texte]" custT="1"/>
      <dgm:spPr/>
      <dgm:t>
        <a:bodyPr/>
        <a:lstStyle/>
        <a:p>
          <a:endParaRPr lang="en-US" sz="1800" noProof="0" dirty="0"/>
        </a:p>
      </dgm:t>
    </dgm:pt>
    <dgm:pt modelId="{BFF9FBDA-75F5-442B-BCE4-A568FA44D9A5}" type="parTrans" cxnId="{503A4C6F-AEB9-48D3-B3A2-75BB5233051A}">
      <dgm:prSet/>
      <dgm:spPr/>
      <dgm:t>
        <a:bodyPr/>
        <a:lstStyle/>
        <a:p>
          <a:endParaRPr lang="en-US"/>
        </a:p>
      </dgm:t>
    </dgm:pt>
    <dgm:pt modelId="{8E0744C6-01B4-4776-9882-234F2030048E}" type="sibTrans" cxnId="{503A4C6F-AEB9-48D3-B3A2-75BB5233051A}">
      <dgm:prSet/>
      <dgm:spPr/>
      <dgm:t>
        <a:bodyPr/>
        <a:lstStyle/>
        <a:p>
          <a:endParaRPr lang="en-US"/>
        </a:p>
      </dgm:t>
    </dgm:pt>
    <dgm:pt modelId="{0ECD540E-3670-4213-848D-D35376636C70}">
      <dgm:prSet phldrT="[Texte]" custT="1"/>
      <dgm:spPr/>
      <dgm:t>
        <a:bodyPr/>
        <a:lstStyle/>
        <a:p>
          <a:endParaRPr lang="en-US" sz="1800" noProof="0" dirty="0"/>
        </a:p>
      </dgm:t>
    </dgm:pt>
    <dgm:pt modelId="{851734DA-21D1-423F-BE8D-261382D1D8EA}" type="parTrans" cxnId="{45B6B50D-D13B-46C7-AB7E-C76AB890FE31}">
      <dgm:prSet/>
      <dgm:spPr/>
      <dgm:t>
        <a:bodyPr/>
        <a:lstStyle/>
        <a:p>
          <a:endParaRPr lang="en-US"/>
        </a:p>
      </dgm:t>
    </dgm:pt>
    <dgm:pt modelId="{46A56D0F-176B-4AA9-B5E6-DFDC98D248A6}" type="sibTrans" cxnId="{45B6B50D-D13B-46C7-AB7E-C76AB890FE31}">
      <dgm:prSet/>
      <dgm:spPr/>
      <dgm:t>
        <a:bodyPr/>
        <a:lstStyle/>
        <a:p>
          <a:endParaRPr lang="en-US"/>
        </a:p>
      </dgm:t>
    </dgm:pt>
    <dgm:pt modelId="{84D6E1EB-52DE-4C61-974F-14BA3E3D1727}">
      <dgm:prSet phldrT="[Texte]" custT="1"/>
      <dgm:spPr/>
      <dgm:t>
        <a:bodyPr/>
        <a:lstStyle/>
        <a:p>
          <a:endParaRPr lang="en-US" sz="1800" noProof="0" dirty="0"/>
        </a:p>
      </dgm:t>
    </dgm:pt>
    <dgm:pt modelId="{9BF54F33-3094-4462-A9BA-335FEFE5F779}" type="parTrans" cxnId="{195CCA51-B4B0-407C-899C-827D1A91EE71}">
      <dgm:prSet/>
      <dgm:spPr/>
      <dgm:t>
        <a:bodyPr/>
        <a:lstStyle/>
        <a:p>
          <a:endParaRPr lang="en-US"/>
        </a:p>
      </dgm:t>
    </dgm:pt>
    <dgm:pt modelId="{C7FDE646-EE52-4EAB-8059-D8F8C6F835B1}" type="sibTrans" cxnId="{195CCA51-B4B0-407C-899C-827D1A91EE71}">
      <dgm:prSet/>
      <dgm:spPr/>
      <dgm:t>
        <a:bodyPr/>
        <a:lstStyle/>
        <a:p>
          <a:endParaRPr lang="en-US"/>
        </a:p>
      </dgm:t>
    </dgm:pt>
    <dgm:pt modelId="{59A0EA2F-48AB-47AB-B784-04E3E805D49E}">
      <dgm:prSet phldrT="[Texte]" custT="1"/>
      <dgm:spPr/>
      <dgm:t>
        <a:bodyPr/>
        <a:lstStyle/>
        <a:p>
          <a:endParaRPr lang="en-US" sz="1800" noProof="0" dirty="0"/>
        </a:p>
      </dgm:t>
    </dgm:pt>
    <dgm:pt modelId="{EA367F14-1504-4BA5-9A39-0F3334CD3C99}" type="parTrans" cxnId="{DA375242-7A3B-4646-AFD5-3BBF6EE853AA}">
      <dgm:prSet/>
      <dgm:spPr/>
      <dgm:t>
        <a:bodyPr/>
        <a:lstStyle/>
        <a:p>
          <a:endParaRPr lang="en-US"/>
        </a:p>
      </dgm:t>
    </dgm:pt>
    <dgm:pt modelId="{4B5FD8E6-210F-456F-847D-BE2EE6633C32}" type="sibTrans" cxnId="{DA375242-7A3B-4646-AFD5-3BBF6EE853AA}">
      <dgm:prSet/>
      <dgm:spPr/>
      <dgm:t>
        <a:bodyPr/>
        <a:lstStyle/>
        <a:p>
          <a:endParaRPr lang="en-US"/>
        </a:p>
      </dgm:t>
    </dgm:pt>
    <dgm:pt modelId="{481AAC23-E5FA-4A85-9CD9-F9ECB7D2E56D}">
      <dgm:prSet phldrT="[Texte]" custT="1"/>
      <dgm:spPr/>
      <dgm:t>
        <a:bodyPr/>
        <a:lstStyle/>
        <a:p>
          <a:endParaRPr lang="en-US" sz="1800" noProof="0" dirty="0"/>
        </a:p>
      </dgm:t>
    </dgm:pt>
    <dgm:pt modelId="{2B9029BE-7FE6-4A8D-8AE0-650DBB52F82C}" type="parTrans" cxnId="{072784A3-BF70-4435-A2E0-259EE65F5871}">
      <dgm:prSet/>
      <dgm:spPr/>
      <dgm:t>
        <a:bodyPr/>
        <a:lstStyle/>
        <a:p>
          <a:endParaRPr lang="en-US"/>
        </a:p>
      </dgm:t>
    </dgm:pt>
    <dgm:pt modelId="{016F5EEF-0E97-4E31-94A8-6B5636FA887A}" type="sibTrans" cxnId="{072784A3-BF70-4435-A2E0-259EE65F5871}">
      <dgm:prSet/>
      <dgm:spPr/>
      <dgm:t>
        <a:bodyPr/>
        <a:lstStyle/>
        <a:p>
          <a:endParaRPr lang="en-US"/>
        </a:p>
      </dgm:t>
    </dgm:pt>
    <dgm:pt modelId="{9A5D30A9-6DDF-B848-9CEE-3B325CFA5795}" type="pres">
      <dgm:prSet presAssocID="{06FBE440-591A-F248-8C35-E1D97C38DEB3}" presName="linear" presStyleCnt="0">
        <dgm:presLayoutVars>
          <dgm:animLvl val="lvl"/>
          <dgm:resizeHandles val="exact"/>
        </dgm:presLayoutVars>
      </dgm:prSet>
      <dgm:spPr/>
      <dgm:t>
        <a:bodyPr/>
        <a:lstStyle/>
        <a:p>
          <a:endParaRPr lang="fr-FR"/>
        </a:p>
      </dgm:t>
    </dgm:pt>
    <dgm:pt modelId="{29310C1C-034F-FE46-89B3-DB857235BC69}" type="pres">
      <dgm:prSet presAssocID="{F773486A-F16D-DF4A-B1AE-F59428A3BC84}" presName="parentText" presStyleLbl="node1" presStyleIdx="0" presStyleCnt="1" custScaleY="43686" custLinFactNeighborY="-9120">
        <dgm:presLayoutVars>
          <dgm:chMax val="0"/>
          <dgm:bulletEnabled val="1"/>
        </dgm:presLayoutVars>
      </dgm:prSet>
      <dgm:spPr/>
      <dgm:t>
        <a:bodyPr/>
        <a:lstStyle/>
        <a:p>
          <a:endParaRPr lang="fr-FR"/>
        </a:p>
      </dgm:t>
    </dgm:pt>
    <dgm:pt modelId="{EFA43606-1026-7F4C-8F3D-C8108C722566}" type="pres">
      <dgm:prSet presAssocID="{F773486A-F16D-DF4A-B1AE-F59428A3BC84}" presName="childText" presStyleLbl="revTx" presStyleIdx="0" presStyleCnt="1" custScaleY="103152" custLinFactNeighborY="-4842">
        <dgm:presLayoutVars>
          <dgm:bulletEnabled val="1"/>
        </dgm:presLayoutVars>
      </dgm:prSet>
      <dgm:spPr/>
      <dgm:t>
        <a:bodyPr/>
        <a:lstStyle/>
        <a:p>
          <a:endParaRPr lang="fr-FR"/>
        </a:p>
      </dgm:t>
    </dgm:pt>
  </dgm:ptLst>
  <dgm:cxnLst>
    <dgm:cxn modelId="{FD80B066-ACD1-C94C-9950-7B713E60F0B6}" type="presOf" srcId="{AD5D07A6-5D63-49BA-A057-EE5BDA3019B5}" destId="{EFA43606-1026-7F4C-8F3D-C8108C722566}" srcOrd="0" destOrd="6" presId="urn:microsoft.com/office/officeart/2005/8/layout/vList2"/>
    <dgm:cxn modelId="{91B2A8F8-1674-5644-A88F-43A36CD949FD}" type="presOf" srcId="{622ECB57-D49D-4F42-91F2-DAEA5F78AA36}" destId="{EFA43606-1026-7F4C-8F3D-C8108C722566}" srcOrd="0" destOrd="1" presId="urn:microsoft.com/office/officeart/2005/8/layout/vList2"/>
    <dgm:cxn modelId="{2A6BD5A2-BEF3-D945-8455-791565D4E2D2}" srcId="{F773486A-F16D-DF4A-B1AE-F59428A3BC84}" destId="{3FCB5166-3E22-0842-9C6A-DD4ED422EFEB}" srcOrd="0" destOrd="0" parTransId="{54C1F3EF-2710-E04B-BA0D-189728F9A851}" sibTransId="{AC079108-0B14-4344-B7E5-84338B80700F}"/>
    <dgm:cxn modelId="{6B869D55-F3A4-A447-B097-B3C99D475A68}" srcId="{F773486A-F16D-DF4A-B1AE-F59428A3BC84}" destId="{622ECB57-D49D-4F42-91F2-DAEA5F78AA36}" srcOrd="1" destOrd="0" parTransId="{BF905C13-515E-EC45-BB64-2798F5FA8CA4}" sibTransId="{816011CA-FC74-5A40-927A-0F5C4F00751B}"/>
    <dgm:cxn modelId="{8D6D33A8-22FC-F744-B879-4BF88ED39464}" type="presOf" srcId="{481AAC23-E5FA-4A85-9CD9-F9ECB7D2E56D}" destId="{EFA43606-1026-7F4C-8F3D-C8108C722566}" srcOrd="0" destOrd="5" presId="urn:microsoft.com/office/officeart/2005/8/layout/vList2"/>
    <dgm:cxn modelId="{D140B4C9-2523-DF4F-8C57-50FC98AAEBEF}" type="presOf" srcId="{F773486A-F16D-DF4A-B1AE-F59428A3BC84}" destId="{29310C1C-034F-FE46-89B3-DB857235BC69}" srcOrd="0" destOrd="0" presId="urn:microsoft.com/office/officeart/2005/8/layout/vList2"/>
    <dgm:cxn modelId="{99958BF0-5F91-C041-ADC5-D7F1269DD1C0}" type="presOf" srcId="{84D6E1EB-52DE-4C61-974F-14BA3E3D1727}" destId="{EFA43606-1026-7F4C-8F3D-C8108C722566}" srcOrd="0" destOrd="3" presId="urn:microsoft.com/office/officeart/2005/8/layout/vList2"/>
    <dgm:cxn modelId="{072784A3-BF70-4435-A2E0-259EE65F5871}" srcId="{F773486A-F16D-DF4A-B1AE-F59428A3BC84}" destId="{481AAC23-E5FA-4A85-9CD9-F9ECB7D2E56D}" srcOrd="5" destOrd="0" parTransId="{2B9029BE-7FE6-4A8D-8AE0-650DBB52F82C}" sibTransId="{016F5EEF-0E97-4E31-94A8-6B5636FA887A}"/>
    <dgm:cxn modelId="{71E27055-0F2F-AA4B-9D2D-2D93E12F29A9}" type="presOf" srcId="{0ECD540E-3670-4213-848D-D35376636C70}" destId="{EFA43606-1026-7F4C-8F3D-C8108C722566}" srcOrd="0" destOrd="2" presId="urn:microsoft.com/office/officeart/2005/8/layout/vList2"/>
    <dgm:cxn modelId="{1B56D443-2492-2F47-90D7-E83D631F29FA}" srcId="{06FBE440-591A-F248-8C35-E1D97C38DEB3}" destId="{F773486A-F16D-DF4A-B1AE-F59428A3BC84}" srcOrd="0" destOrd="0" parTransId="{F40BA9B2-8A2A-6D46-91D9-724E5C586DB8}" sibTransId="{C6F06982-07DF-7F4A-8ABD-E14150DFB9D4}"/>
    <dgm:cxn modelId="{195CCA51-B4B0-407C-899C-827D1A91EE71}" srcId="{F773486A-F16D-DF4A-B1AE-F59428A3BC84}" destId="{84D6E1EB-52DE-4C61-974F-14BA3E3D1727}" srcOrd="3" destOrd="0" parTransId="{9BF54F33-3094-4462-A9BA-335FEFE5F779}" sibTransId="{C7FDE646-EE52-4EAB-8059-D8F8C6F835B1}"/>
    <dgm:cxn modelId="{C90DE1DA-C013-BE4E-B75A-DC3908285257}" type="presOf" srcId="{59A0EA2F-48AB-47AB-B784-04E3E805D49E}" destId="{EFA43606-1026-7F4C-8F3D-C8108C722566}" srcOrd="0" destOrd="4" presId="urn:microsoft.com/office/officeart/2005/8/layout/vList2"/>
    <dgm:cxn modelId="{5C7BC0D1-BB82-934E-A993-5E40BCB6C9D0}" type="presOf" srcId="{06FBE440-591A-F248-8C35-E1D97C38DEB3}" destId="{9A5D30A9-6DDF-B848-9CEE-3B325CFA5795}" srcOrd="0" destOrd="0" presId="urn:microsoft.com/office/officeart/2005/8/layout/vList2"/>
    <dgm:cxn modelId="{7DA7B4DB-BED8-B148-9A8F-7CB9C57F5658}" type="presOf" srcId="{3FCB5166-3E22-0842-9C6A-DD4ED422EFEB}" destId="{EFA43606-1026-7F4C-8F3D-C8108C722566}" srcOrd="0" destOrd="0" presId="urn:microsoft.com/office/officeart/2005/8/layout/vList2"/>
    <dgm:cxn modelId="{45B6B50D-D13B-46C7-AB7E-C76AB890FE31}" srcId="{F773486A-F16D-DF4A-B1AE-F59428A3BC84}" destId="{0ECD540E-3670-4213-848D-D35376636C70}" srcOrd="2" destOrd="0" parTransId="{851734DA-21D1-423F-BE8D-261382D1D8EA}" sibTransId="{46A56D0F-176B-4AA9-B5E6-DFDC98D248A6}"/>
    <dgm:cxn modelId="{DA375242-7A3B-4646-AFD5-3BBF6EE853AA}" srcId="{F773486A-F16D-DF4A-B1AE-F59428A3BC84}" destId="{59A0EA2F-48AB-47AB-B784-04E3E805D49E}" srcOrd="4" destOrd="0" parTransId="{EA367F14-1504-4BA5-9A39-0F3334CD3C99}" sibTransId="{4B5FD8E6-210F-456F-847D-BE2EE6633C32}"/>
    <dgm:cxn modelId="{503A4C6F-AEB9-48D3-B3A2-75BB5233051A}" srcId="{F773486A-F16D-DF4A-B1AE-F59428A3BC84}" destId="{AD5D07A6-5D63-49BA-A057-EE5BDA3019B5}" srcOrd="6" destOrd="0" parTransId="{BFF9FBDA-75F5-442B-BCE4-A568FA44D9A5}" sibTransId="{8E0744C6-01B4-4776-9882-234F2030048E}"/>
    <dgm:cxn modelId="{4151AAC5-F234-E54A-9EFA-65A19526048E}" type="presParOf" srcId="{9A5D30A9-6DDF-B848-9CEE-3B325CFA5795}" destId="{29310C1C-034F-FE46-89B3-DB857235BC69}" srcOrd="0" destOrd="0" presId="urn:microsoft.com/office/officeart/2005/8/layout/vList2"/>
    <dgm:cxn modelId="{5C44F146-BEF1-B544-969D-70CD7ADE0505}" type="presParOf" srcId="{9A5D30A9-6DDF-B848-9CEE-3B325CFA5795}" destId="{EFA43606-1026-7F4C-8F3D-C8108C72256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BE440-591A-F248-8C35-E1D97C38DEB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fr-FR"/>
        </a:p>
      </dgm:t>
    </dgm:pt>
    <dgm:pt modelId="{F773486A-F16D-DF4A-B1AE-F59428A3BC84}">
      <dgm:prSet phldrT="[Texte]" custT="1"/>
      <dgm:spPr/>
      <dgm:t>
        <a:bodyPr/>
        <a:lstStyle/>
        <a:p>
          <a:r>
            <a:rPr lang="en-US" sz="2400" noProof="0" dirty="0" smtClean="0"/>
            <a:t>Hibernate L2 cache</a:t>
          </a:r>
          <a:endParaRPr lang="en-US" sz="2400" noProof="0" dirty="0"/>
        </a:p>
      </dgm:t>
    </dgm:pt>
    <dgm:pt modelId="{F40BA9B2-8A2A-6D46-91D9-724E5C586DB8}" type="parTrans" cxnId="{1B56D443-2492-2F47-90D7-E83D631F29FA}">
      <dgm:prSet/>
      <dgm:spPr/>
      <dgm:t>
        <a:bodyPr/>
        <a:lstStyle/>
        <a:p>
          <a:endParaRPr lang="fr-FR" sz="1200"/>
        </a:p>
      </dgm:t>
    </dgm:pt>
    <dgm:pt modelId="{C6F06982-07DF-7F4A-8ABD-E14150DFB9D4}" type="sibTrans" cxnId="{1B56D443-2492-2F47-90D7-E83D631F29FA}">
      <dgm:prSet/>
      <dgm:spPr/>
      <dgm:t>
        <a:bodyPr/>
        <a:lstStyle/>
        <a:p>
          <a:endParaRPr lang="fr-FR" sz="1200"/>
        </a:p>
      </dgm:t>
    </dgm:pt>
    <dgm:pt modelId="{3FCB5166-3E22-0842-9C6A-DD4ED422EFEB}">
      <dgm:prSet phldrT="[Texte]" custT="1"/>
      <dgm:spPr/>
      <dgm:t>
        <a:bodyPr/>
        <a:lstStyle/>
        <a:p>
          <a:r>
            <a:rPr lang="en-US" sz="1800" noProof="0" dirty="0" smtClean="0"/>
            <a:t>Built as a Hibernate </a:t>
          </a:r>
          <a:r>
            <a:rPr lang="en-US" sz="1800" noProof="0" dirty="0" err="1" smtClean="0"/>
            <a:t>plugin</a:t>
          </a:r>
          <a:r>
            <a:rPr lang="en-US" sz="1800" noProof="0" dirty="0" smtClean="0"/>
            <a:t>, no code change</a:t>
          </a:r>
          <a:endParaRPr lang="en-US" sz="1800" noProof="0" dirty="0"/>
        </a:p>
      </dgm:t>
    </dgm:pt>
    <dgm:pt modelId="{54C1F3EF-2710-E04B-BA0D-189728F9A851}" type="parTrans" cxnId="{2A6BD5A2-BEF3-D945-8455-791565D4E2D2}">
      <dgm:prSet/>
      <dgm:spPr/>
      <dgm:t>
        <a:bodyPr/>
        <a:lstStyle/>
        <a:p>
          <a:endParaRPr lang="fr-FR" sz="1200"/>
        </a:p>
      </dgm:t>
    </dgm:pt>
    <dgm:pt modelId="{AC079108-0B14-4344-B7E5-84338B80700F}" type="sibTrans" cxnId="{2A6BD5A2-BEF3-D945-8455-791565D4E2D2}">
      <dgm:prSet/>
      <dgm:spPr/>
      <dgm:t>
        <a:bodyPr/>
        <a:lstStyle/>
        <a:p>
          <a:endParaRPr lang="fr-FR" sz="1200"/>
        </a:p>
      </dgm:t>
    </dgm:pt>
    <dgm:pt modelId="{C467C07D-F24E-264E-B99D-CF661801E992}">
      <dgm:prSet phldrT="[Texte]" custT="1"/>
      <dgm:spPr/>
      <dgm:t>
        <a:bodyPr/>
        <a:lstStyle/>
        <a:p>
          <a:r>
            <a:rPr lang="en-US" sz="1800" noProof="0" dirty="0" smtClean="0"/>
            <a:t>Query results cached in object formats, across nodes</a:t>
          </a: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r>
            <a:rPr lang="en-US" sz="1600" noProof="0" dirty="0" smtClean="0"/>
            <a:t/>
          </a:r>
          <a:br>
            <a:rPr lang="en-US" sz="1600" noProof="0" dirty="0" smtClean="0"/>
          </a:br>
          <a:endParaRPr lang="en-US" sz="1800" noProof="0" dirty="0"/>
        </a:p>
      </dgm:t>
    </dgm:pt>
    <dgm:pt modelId="{6F93B174-2F35-FC46-AEBF-3AF6B372C066}" type="parTrans" cxnId="{47DF8A5C-0008-D348-985B-1371A93704B2}">
      <dgm:prSet/>
      <dgm:spPr/>
      <dgm:t>
        <a:bodyPr/>
        <a:lstStyle/>
        <a:p>
          <a:endParaRPr lang="fr-FR"/>
        </a:p>
      </dgm:t>
    </dgm:pt>
    <dgm:pt modelId="{19FE5255-0AA1-D84A-8507-D16C2309EE74}" type="sibTrans" cxnId="{47DF8A5C-0008-D348-985B-1371A93704B2}">
      <dgm:prSet/>
      <dgm:spPr/>
      <dgm:t>
        <a:bodyPr/>
        <a:lstStyle/>
        <a:p>
          <a:endParaRPr lang="fr-FR"/>
        </a:p>
      </dgm:t>
    </dgm:pt>
    <dgm:pt modelId="{28079EB6-593C-4FAF-A1E0-6B696EA9F2B3}">
      <dgm:prSet phldrT="[Texte]" custT="1"/>
      <dgm:spPr/>
      <dgm:t>
        <a:bodyPr/>
        <a:lstStyle/>
        <a:p>
          <a:r>
            <a:rPr lang="en-US" sz="1600" noProof="0" dirty="0" smtClean="0"/>
            <a:t/>
          </a:r>
          <a:br>
            <a:rPr lang="en-US" sz="1600" noProof="0" dirty="0" smtClean="0"/>
          </a:br>
          <a:r>
            <a:rPr lang="en-US" sz="1600" noProof="0" smtClean="0"/>
            <a:t/>
          </a:r>
          <a:br>
            <a:rPr lang="en-US" sz="1600" noProof="0" smtClean="0"/>
          </a:br>
          <a:endParaRPr lang="en-US" sz="1800" noProof="0" dirty="0"/>
        </a:p>
      </dgm:t>
    </dgm:pt>
    <dgm:pt modelId="{0CE1DBFD-B57A-4A4E-871D-0E356E097FAE}" type="sibTrans" cxnId="{474D87F5-70A6-48EE-A37D-D994582A7C99}">
      <dgm:prSet/>
      <dgm:spPr/>
      <dgm:t>
        <a:bodyPr/>
        <a:lstStyle/>
        <a:p>
          <a:endParaRPr lang="en-US"/>
        </a:p>
      </dgm:t>
    </dgm:pt>
    <dgm:pt modelId="{29B01FD1-B0FD-4BA3-A2C8-44E49F43AC12}" type="parTrans" cxnId="{474D87F5-70A6-48EE-A37D-D994582A7C99}">
      <dgm:prSet/>
      <dgm:spPr/>
      <dgm:t>
        <a:bodyPr/>
        <a:lstStyle/>
        <a:p>
          <a:endParaRPr lang="en-US"/>
        </a:p>
      </dgm:t>
    </dgm:pt>
    <dgm:pt modelId="{F97969FA-73C5-4B50-A1FB-A4C9EF130C0A}">
      <dgm:prSet phldrT="[Texte]" custT="1"/>
      <dgm:spPr/>
      <dgm:t>
        <a:bodyPr/>
        <a:lstStyle/>
        <a:p>
          <a:endParaRPr lang="en-US" sz="1800" noProof="0" dirty="0"/>
        </a:p>
      </dgm:t>
    </dgm:pt>
    <dgm:pt modelId="{5459B263-61AD-470E-9871-468C14452565}" type="parTrans" cxnId="{0C5F4B90-6A29-422A-B8DD-9FA8D61F3EED}">
      <dgm:prSet/>
      <dgm:spPr/>
      <dgm:t>
        <a:bodyPr/>
        <a:lstStyle/>
        <a:p>
          <a:endParaRPr lang="en-US"/>
        </a:p>
      </dgm:t>
    </dgm:pt>
    <dgm:pt modelId="{DE39C9FB-778D-4306-9402-84A27ADCB617}" type="sibTrans" cxnId="{0C5F4B90-6A29-422A-B8DD-9FA8D61F3EED}">
      <dgm:prSet/>
      <dgm:spPr/>
      <dgm:t>
        <a:bodyPr/>
        <a:lstStyle/>
        <a:p>
          <a:endParaRPr lang="en-US"/>
        </a:p>
      </dgm:t>
    </dgm:pt>
    <dgm:pt modelId="{97C0C299-A225-403F-B271-3800ED27340A}">
      <dgm:prSet phldrT="[Texte]" custT="1"/>
      <dgm:spPr/>
      <dgm:t>
        <a:bodyPr/>
        <a:lstStyle/>
        <a:p>
          <a:endParaRPr lang="en-US" sz="1800" noProof="0" dirty="0"/>
        </a:p>
      </dgm:t>
    </dgm:pt>
    <dgm:pt modelId="{65108ADC-A8B8-4494-98B6-F237E39181BB}" type="parTrans" cxnId="{965EACC9-4570-42FA-A3B1-ACBB028EE485}">
      <dgm:prSet/>
      <dgm:spPr/>
      <dgm:t>
        <a:bodyPr/>
        <a:lstStyle/>
        <a:p>
          <a:endParaRPr lang="en-US"/>
        </a:p>
      </dgm:t>
    </dgm:pt>
    <dgm:pt modelId="{ED20090F-917B-4F1E-BEE9-F80953943CD1}" type="sibTrans" cxnId="{965EACC9-4570-42FA-A3B1-ACBB028EE485}">
      <dgm:prSet/>
      <dgm:spPr/>
      <dgm:t>
        <a:bodyPr/>
        <a:lstStyle/>
        <a:p>
          <a:endParaRPr lang="en-US"/>
        </a:p>
      </dgm:t>
    </dgm:pt>
    <dgm:pt modelId="{9FF478C0-0B05-401F-9191-98860EFB9991}">
      <dgm:prSet phldrT="[Texte]" custT="1"/>
      <dgm:spPr/>
      <dgm:t>
        <a:bodyPr/>
        <a:lstStyle/>
        <a:p>
          <a:endParaRPr lang="en-US" sz="1800" noProof="0" dirty="0"/>
        </a:p>
      </dgm:t>
    </dgm:pt>
    <dgm:pt modelId="{B34E2ED0-3C12-49C8-B945-A78D84FF2E0B}" type="parTrans" cxnId="{76EE8DE5-EB23-49F2-A72D-2015471C83CE}">
      <dgm:prSet/>
      <dgm:spPr/>
      <dgm:t>
        <a:bodyPr/>
        <a:lstStyle/>
        <a:p>
          <a:endParaRPr lang="en-US"/>
        </a:p>
      </dgm:t>
    </dgm:pt>
    <dgm:pt modelId="{17CABE02-D3A0-4B35-8B3F-29544380CA95}" type="sibTrans" cxnId="{76EE8DE5-EB23-49F2-A72D-2015471C83CE}">
      <dgm:prSet/>
      <dgm:spPr/>
      <dgm:t>
        <a:bodyPr/>
        <a:lstStyle/>
        <a:p>
          <a:endParaRPr lang="en-US"/>
        </a:p>
      </dgm:t>
    </dgm:pt>
    <dgm:pt modelId="{5639804F-ACA4-432F-8E47-B9E740BD1047}">
      <dgm:prSet phldrT="[Texte]" custT="1"/>
      <dgm:spPr/>
      <dgm:t>
        <a:bodyPr/>
        <a:lstStyle/>
        <a:p>
          <a:endParaRPr lang="en-US" sz="1800" noProof="0" dirty="0"/>
        </a:p>
      </dgm:t>
    </dgm:pt>
    <dgm:pt modelId="{94CB2236-C7F7-42DB-96E6-2CDD649C393B}" type="parTrans" cxnId="{22D012A7-E41E-4375-BF61-C44A59598D04}">
      <dgm:prSet/>
      <dgm:spPr/>
      <dgm:t>
        <a:bodyPr/>
        <a:lstStyle/>
        <a:p>
          <a:endParaRPr lang="en-US"/>
        </a:p>
      </dgm:t>
    </dgm:pt>
    <dgm:pt modelId="{C7B575DB-5C71-4CD0-9CAF-722F4C47C347}" type="sibTrans" cxnId="{22D012A7-E41E-4375-BF61-C44A59598D04}">
      <dgm:prSet/>
      <dgm:spPr/>
      <dgm:t>
        <a:bodyPr/>
        <a:lstStyle/>
        <a:p>
          <a:endParaRPr lang="en-US"/>
        </a:p>
      </dgm:t>
    </dgm:pt>
    <dgm:pt modelId="{81A4735F-8BA2-4CEF-AD64-89953D1BD2E3}">
      <dgm:prSet phldrT="[Texte]" custT="1"/>
      <dgm:spPr/>
      <dgm:t>
        <a:bodyPr/>
        <a:lstStyle/>
        <a:p>
          <a:endParaRPr lang="en-US" sz="1800" noProof="0" dirty="0"/>
        </a:p>
      </dgm:t>
    </dgm:pt>
    <dgm:pt modelId="{5FC36E92-128D-457D-AECC-BE753F69D70B}" type="parTrans" cxnId="{47824A06-6A96-4C9B-9209-3A5EE6CCC01F}">
      <dgm:prSet/>
      <dgm:spPr/>
      <dgm:t>
        <a:bodyPr/>
        <a:lstStyle/>
        <a:p>
          <a:endParaRPr lang="en-US"/>
        </a:p>
      </dgm:t>
    </dgm:pt>
    <dgm:pt modelId="{7F58A1E2-6D5C-4E39-B4E3-8EDFDC09E6FB}" type="sibTrans" cxnId="{47824A06-6A96-4C9B-9209-3A5EE6CCC01F}">
      <dgm:prSet/>
      <dgm:spPr/>
      <dgm:t>
        <a:bodyPr/>
        <a:lstStyle/>
        <a:p>
          <a:endParaRPr lang="en-US"/>
        </a:p>
      </dgm:t>
    </dgm:pt>
    <dgm:pt modelId="{6DDE37F0-BE57-4DBA-B0C3-D8C1C1A89208}">
      <dgm:prSet phldrT="[Texte]" custT="1"/>
      <dgm:spPr/>
      <dgm:t>
        <a:bodyPr/>
        <a:lstStyle/>
        <a:p>
          <a:endParaRPr lang="en-US" sz="1800" noProof="0" dirty="0"/>
        </a:p>
      </dgm:t>
    </dgm:pt>
    <dgm:pt modelId="{98B6AC4F-551E-4283-80EC-47A33B285A0D}" type="parTrans" cxnId="{6C4FF573-B62D-4EBB-AB19-C476E0BAD855}">
      <dgm:prSet/>
      <dgm:spPr/>
      <dgm:t>
        <a:bodyPr/>
        <a:lstStyle/>
        <a:p>
          <a:endParaRPr lang="en-US"/>
        </a:p>
      </dgm:t>
    </dgm:pt>
    <dgm:pt modelId="{6A60E2A6-49A5-41BA-A06C-224F887174F8}" type="sibTrans" cxnId="{6C4FF573-B62D-4EBB-AB19-C476E0BAD855}">
      <dgm:prSet/>
      <dgm:spPr/>
      <dgm:t>
        <a:bodyPr/>
        <a:lstStyle/>
        <a:p>
          <a:endParaRPr lang="en-US"/>
        </a:p>
      </dgm:t>
    </dgm:pt>
    <dgm:pt modelId="{9A5D30A9-6DDF-B848-9CEE-3B325CFA5795}" type="pres">
      <dgm:prSet presAssocID="{06FBE440-591A-F248-8C35-E1D97C38DEB3}" presName="linear" presStyleCnt="0">
        <dgm:presLayoutVars>
          <dgm:animLvl val="lvl"/>
          <dgm:resizeHandles val="exact"/>
        </dgm:presLayoutVars>
      </dgm:prSet>
      <dgm:spPr/>
      <dgm:t>
        <a:bodyPr/>
        <a:lstStyle/>
        <a:p>
          <a:endParaRPr lang="fr-FR"/>
        </a:p>
      </dgm:t>
    </dgm:pt>
    <dgm:pt modelId="{29310C1C-034F-FE46-89B3-DB857235BC69}" type="pres">
      <dgm:prSet presAssocID="{F773486A-F16D-DF4A-B1AE-F59428A3BC84}" presName="parentText" presStyleLbl="node1" presStyleIdx="0" presStyleCnt="1" custScaleY="42990" custLinFactNeighborY="-3757">
        <dgm:presLayoutVars>
          <dgm:chMax val="0"/>
          <dgm:bulletEnabled val="1"/>
        </dgm:presLayoutVars>
      </dgm:prSet>
      <dgm:spPr/>
      <dgm:t>
        <a:bodyPr/>
        <a:lstStyle/>
        <a:p>
          <a:endParaRPr lang="fr-FR"/>
        </a:p>
      </dgm:t>
    </dgm:pt>
    <dgm:pt modelId="{EFA43606-1026-7F4C-8F3D-C8108C722566}" type="pres">
      <dgm:prSet presAssocID="{F773486A-F16D-DF4A-B1AE-F59428A3BC84}" presName="childText" presStyleLbl="revTx" presStyleIdx="0" presStyleCnt="1" custLinFactNeighborY="-4842">
        <dgm:presLayoutVars>
          <dgm:bulletEnabled val="1"/>
        </dgm:presLayoutVars>
      </dgm:prSet>
      <dgm:spPr/>
      <dgm:t>
        <a:bodyPr/>
        <a:lstStyle/>
        <a:p>
          <a:endParaRPr lang="fr-FR"/>
        </a:p>
      </dgm:t>
    </dgm:pt>
  </dgm:ptLst>
  <dgm:cxnLst>
    <dgm:cxn modelId="{2A6BD5A2-BEF3-D945-8455-791565D4E2D2}" srcId="{F773486A-F16D-DF4A-B1AE-F59428A3BC84}" destId="{3FCB5166-3E22-0842-9C6A-DD4ED422EFEB}" srcOrd="0" destOrd="0" parTransId="{54C1F3EF-2710-E04B-BA0D-189728F9A851}" sibTransId="{AC079108-0B14-4344-B7E5-84338B80700F}"/>
    <dgm:cxn modelId="{22D012A7-E41E-4375-BF61-C44A59598D04}" srcId="{F773486A-F16D-DF4A-B1AE-F59428A3BC84}" destId="{5639804F-ACA4-432F-8E47-B9E740BD1047}" srcOrd="5" destOrd="0" parTransId="{94CB2236-C7F7-42DB-96E6-2CDD649C393B}" sibTransId="{C7B575DB-5C71-4CD0-9CAF-722F4C47C347}"/>
    <dgm:cxn modelId="{47DF8A5C-0008-D348-985B-1371A93704B2}" srcId="{F773486A-F16D-DF4A-B1AE-F59428A3BC84}" destId="{C467C07D-F24E-264E-B99D-CF661801E992}" srcOrd="1" destOrd="0" parTransId="{6F93B174-2F35-FC46-AEBF-3AF6B372C066}" sibTransId="{19FE5255-0AA1-D84A-8507-D16C2309EE74}"/>
    <dgm:cxn modelId="{0A899208-080F-E74B-8933-12B04D7DD302}" type="presOf" srcId="{C467C07D-F24E-264E-B99D-CF661801E992}" destId="{EFA43606-1026-7F4C-8F3D-C8108C722566}" srcOrd="0" destOrd="1" presId="urn:microsoft.com/office/officeart/2005/8/layout/vList2"/>
    <dgm:cxn modelId="{474D87F5-70A6-48EE-A37D-D994582A7C99}" srcId="{F773486A-F16D-DF4A-B1AE-F59428A3BC84}" destId="{28079EB6-593C-4FAF-A1E0-6B696EA9F2B3}" srcOrd="3" destOrd="0" parTransId="{29B01FD1-B0FD-4BA3-A2C8-44E49F43AC12}" sibTransId="{0CE1DBFD-B57A-4A4E-871D-0E356E097FAE}"/>
    <dgm:cxn modelId="{2A07F0CA-2DAA-1C44-8C99-A7230645D857}" type="presOf" srcId="{F97969FA-73C5-4B50-A1FB-A4C9EF130C0A}" destId="{EFA43606-1026-7F4C-8F3D-C8108C722566}" srcOrd="0" destOrd="2" presId="urn:microsoft.com/office/officeart/2005/8/layout/vList2"/>
    <dgm:cxn modelId="{3C3BE3C7-6256-284F-9D18-E71607C777D4}" type="presOf" srcId="{F773486A-F16D-DF4A-B1AE-F59428A3BC84}" destId="{29310C1C-034F-FE46-89B3-DB857235BC69}" srcOrd="0" destOrd="0" presId="urn:microsoft.com/office/officeart/2005/8/layout/vList2"/>
    <dgm:cxn modelId="{0C5F4B90-6A29-422A-B8DD-9FA8D61F3EED}" srcId="{F773486A-F16D-DF4A-B1AE-F59428A3BC84}" destId="{F97969FA-73C5-4B50-A1FB-A4C9EF130C0A}" srcOrd="2" destOrd="0" parTransId="{5459B263-61AD-470E-9871-468C14452565}" sibTransId="{DE39C9FB-778D-4306-9402-84A27ADCB617}"/>
    <dgm:cxn modelId="{D6509853-BC25-7D42-96D1-971AD6345C35}" type="presOf" srcId="{28079EB6-593C-4FAF-A1E0-6B696EA9F2B3}" destId="{EFA43606-1026-7F4C-8F3D-C8108C722566}" srcOrd="0" destOrd="3" presId="urn:microsoft.com/office/officeart/2005/8/layout/vList2"/>
    <dgm:cxn modelId="{965EACC9-4570-42FA-A3B1-ACBB028EE485}" srcId="{F773486A-F16D-DF4A-B1AE-F59428A3BC84}" destId="{97C0C299-A225-403F-B271-3800ED27340A}" srcOrd="8" destOrd="0" parTransId="{65108ADC-A8B8-4494-98B6-F237E39181BB}" sibTransId="{ED20090F-917B-4F1E-BEE9-F80953943CD1}"/>
    <dgm:cxn modelId="{6C4FF573-B62D-4EBB-AB19-C476E0BAD855}" srcId="{F773486A-F16D-DF4A-B1AE-F59428A3BC84}" destId="{6DDE37F0-BE57-4DBA-B0C3-D8C1C1A89208}" srcOrd="7" destOrd="0" parTransId="{98B6AC4F-551E-4283-80EC-47A33B285A0D}" sibTransId="{6A60E2A6-49A5-41BA-A06C-224F887174F8}"/>
    <dgm:cxn modelId="{FB81102C-FF17-0B41-A954-7F2143F07FBD}" type="presOf" srcId="{5639804F-ACA4-432F-8E47-B9E740BD1047}" destId="{EFA43606-1026-7F4C-8F3D-C8108C722566}" srcOrd="0" destOrd="5" presId="urn:microsoft.com/office/officeart/2005/8/layout/vList2"/>
    <dgm:cxn modelId="{5C022331-F39B-4449-BD29-D253A5648005}" type="presOf" srcId="{97C0C299-A225-403F-B271-3800ED27340A}" destId="{EFA43606-1026-7F4C-8F3D-C8108C722566}" srcOrd="0" destOrd="8" presId="urn:microsoft.com/office/officeart/2005/8/layout/vList2"/>
    <dgm:cxn modelId="{47824A06-6A96-4C9B-9209-3A5EE6CCC01F}" srcId="{F773486A-F16D-DF4A-B1AE-F59428A3BC84}" destId="{81A4735F-8BA2-4CEF-AD64-89953D1BD2E3}" srcOrd="6" destOrd="0" parTransId="{5FC36E92-128D-457D-AECC-BE753F69D70B}" sibTransId="{7F58A1E2-6D5C-4E39-B4E3-8EDFDC09E6FB}"/>
    <dgm:cxn modelId="{71A77CA7-7742-9243-BFF3-61BF6CE74639}" type="presOf" srcId="{06FBE440-591A-F248-8C35-E1D97C38DEB3}" destId="{9A5D30A9-6DDF-B848-9CEE-3B325CFA5795}" srcOrd="0" destOrd="0" presId="urn:microsoft.com/office/officeart/2005/8/layout/vList2"/>
    <dgm:cxn modelId="{056D9EA3-E618-D241-9E83-06E584549542}" type="presOf" srcId="{81A4735F-8BA2-4CEF-AD64-89953D1BD2E3}" destId="{EFA43606-1026-7F4C-8F3D-C8108C722566}" srcOrd="0" destOrd="6" presId="urn:microsoft.com/office/officeart/2005/8/layout/vList2"/>
    <dgm:cxn modelId="{1B56D443-2492-2F47-90D7-E83D631F29FA}" srcId="{06FBE440-591A-F248-8C35-E1D97C38DEB3}" destId="{F773486A-F16D-DF4A-B1AE-F59428A3BC84}" srcOrd="0" destOrd="0" parTransId="{F40BA9B2-8A2A-6D46-91D9-724E5C586DB8}" sibTransId="{C6F06982-07DF-7F4A-8ABD-E14150DFB9D4}"/>
    <dgm:cxn modelId="{640F325F-326C-2A4B-9F85-2863284E5AD6}" type="presOf" srcId="{6DDE37F0-BE57-4DBA-B0C3-D8C1C1A89208}" destId="{EFA43606-1026-7F4C-8F3D-C8108C722566}" srcOrd="0" destOrd="7" presId="urn:microsoft.com/office/officeart/2005/8/layout/vList2"/>
    <dgm:cxn modelId="{50822D47-2CCA-3B40-AEBD-87D5A3CC007E}" type="presOf" srcId="{9FF478C0-0B05-401F-9191-98860EFB9991}" destId="{EFA43606-1026-7F4C-8F3D-C8108C722566}" srcOrd="0" destOrd="4" presId="urn:microsoft.com/office/officeart/2005/8/layout/vList2"/>
    <dgm:cxn modelId="{FF8981F3-001F-C84C-9684-9169DCA11435}" type="presOf" srcId="{3FCB5166-3E22-0842-9C6A-DD4ED422EFEB}" destId="{EFA43606-1026-7F4C-8F3D-C8108C722566}" srcOrd="0" destOrd="0" presId="urn:microsoft.com/office/officeart/2005/8/layout/vList2"/>
    <dgm:cxn modelId="{76EE8DE5-EB23-49F2-A72D-2015471C83CE}" srcId="{F773486A-F16D-DF4A-B1AE-F59428A3BC84}" destId="{9FF478C0-0B05-401F-9191-98860EFB9991}" srcOrd="4" destOrd="0" parTransId="{B34E2ED0-3C12-49C8-B945-A78D84FF2E0B}" sibTransId="{17CABE02-D3A0-4B35-8B3F-29544380CA95}"/>
    <dgm:cxn modelId="{A16DFB7A-BF34-DE40-A545-216B6352B923}" type="presParOf" srcId="{9A5D30A9-6DDF-B848-9CEE-3B325CFA5795}" destId="{29310C1C-034F-FE46-89B3-DB857235BC69}" srcOrd="0" destOrd="0" presId="urn:microsoft.com/office/officeart/2005/8/layout/vList2"/>
    <dgm:cxn modelId="{E211B60D-4E79-B44B-83D4-B265A64E2D2A}" type="presParOf" srcId="{9A5D30A9-6DDF-B848-9CEE-3B325CFA5795}" destId="{EFA43606-1026-7F4C-8F3D-C8108C72256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0C1C-034F-FE46-89B3-DB857235BC69}">
      <dsp:nvSpPr>
        <dsp:cNvPr id="0" name=""/>
        <dsp:cNvSpPr/>
      </dsp:nvSpPr>
      <dsp:spPr>
        <a:xfrm>
          <a:off x="0" y="0"/>
          <a:ext cx="7732912" cy="523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noProof="0" dirty="0" smtClean="0"/>
            <a:t>HTTP session module for Tomcat and </a:t>
          </a:r>
          <a:r>
            <a:rPr lang="en-US" sz="2400" kern="1200" noProof="0" dirty="0" err="1" smtClean="0"/>
            <a:t>tc</a:t>
          </a:r>
          <a:r>
            <a:rPr lang="en-US" sz="2400" kern="1200" noProof="0" dirty="0" smtClean="0"/>
            <a:t> Server</a:t>
          </a:r>
          <a:endParaRPr lang="en-US" sz="2400" kern="1200" noProof="0" dirty="0"/>
        </a:p>
      </dsp:txBody>
      <dsp:txXfrm>
        <a:off x="25550" y="25550"/>
        <a:ext cx="7681812" cy="472293"/>
      </dsp:txXfrm>
    </dsp:sp>
    <dsp:sp modelId="{EFA43606-1026-7F4C-8F3D-C8108C722566}">
      <dsp:nvSpPr>
        <dsp:cNvPr id="0" name=""/>
        <dsp:cNvSpPr/>
      </dsp:nvSpPr>
      <dsp:spPr>
        <a:xfrm>
          <a:off x="0" y="523887"/>
          <a:ext cx="7732912" cy="450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2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smtClean="0"/>
            <a:t>Built into the application server kernel</a:t>
          </a:r>
          <a:endParaRPr lang="en-US" sz="1800" kern="1200" noProof="0" dirty="0"/>
        </a:p>
        <a:p>
          <a:pPr marL="171450" lvl="1" indent="-171450" algn="l" defTabSz="800100">
            <a:lnSpc>
              <a:spcPct val="90000"/>
            </a:lnSpc>
            <a:spcBef>
              <a:spcPct val="0"/>
            </a:spcBef>
            <a:spcAft>
              <a:spcPct val="20000"/>
            </a:spcAft>
            <a:buChar char="••"/>
          </a:pPr>
          <a:r>
            <a:rPr lang="en-US" sz="1800" kern="1200" noProof="0" dirty="0" smtClean="0"/>
            <a:t>Inside or outside the application server</a:t>
          </a: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dsp:txBody>
      <dsp:txXfrm>
        <a:off x="0" y="523887"/>
        <a:ext cx="7732912" cy="4509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0C1C-034F-FE46-89B3-DB857235BC69}">
      <dsp:nvSpPr>
        <dsp:cNvPr id="0" name=""/>
        <dsp:cNvSpPr/>
      </dsp:nvSpPr>
      <dsp:spPr>
        <a:xfrm>
          <a:off x="0" y="0"/>
          <a:ext cx="8143181" cy="51505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noProof="0" dirty="0" smtClean="0"/>
            <a:t>Hibernate L2 cache</a:t>
          </a:r>
          <a:endParaRPr lang="en-US" sz="2400" kern="1200" noProof="0" dirty="0"/>
        </a:p>
      </dsp:txBody>
      <dsp:txXfrm>
        <a:off x="25143" y="25143"/>
        <a:ext cx="8092895" cy="464768"/>
      </dsp:txXfrm>
    </dsp:sp>
    <dsp:sp modelId="{EFA43606-1026-7F4C-8F3D-C8108C722566}">
      <dsp:nvSpPr>
        <dsp:cNvPr id="0" name=""/>
        <dsp:cNvSpPr/>
      </dsp:nvSpPr>
      <dsp:spPr>
        <a:xfrm>
          <a:off x="0" y="588618"/>
          <a:ext cx="8143181"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54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smtClean="0"/>
            <a:t>Built as a Hibernate </a:t>
          </a:r>
          <a:r>
            <a:rPr lang="en-US" sz="1800" kern="1200" noProof="0" dirty="0" err="1" smtClean="0"/>
            <a:t>plugin</a:t>
          </a:r>
          <a:r>
            <a:rPr lang="en-US" sz="1800" kern="1200" noProof="0" dirty="0" smtClean="0"/>
            <a:t>, no code change</a:t>
          </a:r>
          <a:endParaRPr lang="en-US" sz="1800" kern="1200" noProof="0" dirty="0"/>
        </a:p>
        <a:p>
          <a:pPr marL="171450" lvl="1" indent="-171450" algn="l" defTabSz="800100">
            <a:lnSpc>
              <a:spcPct val="90000"/>
            </a:lnSpc>
            <a:spcBef>
              <a:spcPct val="0"/>
            </a:spcBef>
            <a:spcAft>
              <a:spcPct val="20000"/>
            </a:spcAft>
            <a:buChar char="••"/>
          </a:pPr>
          <a:r>
            <a:rPr lang="en-US" sz="1800" kern="1200" noProof="0" dirty="0" smtClean="0"/>
            <a:t>Query results cached in object formats, across nodes</a:t>
          </a: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r>
            <a:rPr lang="en-US" sz="1600" kern="1200" noProof="0" dirty="0" smtClean="0"/>
            <a:t/>
          </a:r>
          <a:br>
            <a:rPr lang="en-US" sz="1600" kern="1200" noProof="0" dirty="0" smtClean="0"/>
          </a:b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711200">
            <a:lnSpc>
              <a:spcPct val="90000"/>
            </a:lnSpc>
            <a:spcBef>
              <a:spcPct val="0"/>
            </a:spcBef>
            <a:spcAft>
              <a:spcPct val="20000"/>
            </a:spcAft>
            <a:buChar char="••"/>
          </a:pPr>
          <a:r>
            <a:rPr lang="en-US" sz="1600" kern="1200" noProof="0" dirty="0" smtClean="0"/>
            <a:t/>
          </a:r>
          <a:br>
            <a:rPr lang="en-US" sz="1600" kern="1200" noProof="0" dirty="0" smtClean="0"/>
          </a:br>
          <a:r>
            <a:rPr lang="en-US" sz="1600" kern="1200" noProof="0" smtClean="0"/>
            <a:t/>
          </a:r>
          <a:br>
            <a:rPr lang="en-US" sz="1600" kern="1200" noProof="0" smtClean="0"/>
          </a:b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a:p>
          <a:pPr marL="171450" lvl="1" indent="-171450" algn="l" defTabSz="800100">
            <a:lnSpc>
              <a:spcPct val="90000"/>
            </a:lnSpc>
            <a:spcBef>
              <a:spcPct val="0"/>
            </a:spcBef>
            <a:spcAft>
              <a:spcPct val="20000"/>
            </a:spcAft>
            <a:buChar char="••"/>
          </a:pPr>
          <a:endParaRPr lang="en-US" sz="1800" kern="1200" noProof="0" dirty="0"/>
        </a:p>
      </dsp:txBody>
      <dsp:txXfrm>
        <a:off x="0" y="588618"/>
        <a:ext cx="8143181" cy="4371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dirty="0"/>
          </a:p>
        </p:txBody>
      </p:sp>
    </p:spTree>
    <p:extLst>
      <p:ext uri="{BB962C8B-B14F-4D97-AF65-F5344CB8AC3E}">
        <p14:creationId xmlns:p14="http://schemas.microsoft.com/office/powerpoint/2010/main" val="128379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dirty="0"/>
          </a:p>
        </p:txBody>
      </p:sp>
    </p:spTree>
    <p:extLst>
      <p:ext uri="{BB962C8B-B14F-4D97-AF65-F5344CB8AC3E}">
        <p14:creationId xmlns:p14="http://schemas.microsoft.com/office/powerpoint/2010/main" val="20650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pringsource.com/files/uploads/all/pdf_files/customer/Associated%20Newspapers%20Case%20Study1.pdf" TargetMode="External"/><Relationship Id="rId4" Type="http://schemas.openxmlformats.org/officeDocument/2006/relationships/hyperlink" Target="http://www.springsource.com/customers/case-studies"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0BD841C-8F2B-4420-A6D0-FEF5B40BFBBD}" type="slidenum">
              <a:rPr lang="en-US" smtClean="0">
                <a:ea typeface="ＭＳ Ｐゴシック" pitchFamily="34" charset="-128"/>
              </a:rPr>
              <a:pPr/>
              <a:t>1</a:t>
            </a:fld>
            <a:endParaRPr lang="en-US" smtClean="0">
              <a:ea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i="1" dirty="0" smtClean="0"/>
              <a:t>Are you tired of the cost, complexity and deployment inflexibility of heavyweight J2EE platforms?</a:t>
            </a:r>
            <a:endParaRPr lang="en-US" dirty="0" smtClean="0"/>
          </a:p>
          <a:p>
            <a:r>
              <a:rPr lang="en-US" i="1" dirty="0" smtClean="0"/>
              <a:t>Does your organization make extensive use of Apache Tomcat Server?</a:t>
            </a:r>
            <a:endParaRPr lang="en-US" dirty="0" smtClean="0"/>
          </a:p>
          <a:p>
            <a:r>
              <a:rPr lang="en-US" i="1" dirty="0" smtClean="0"/>
              <a:t>Are you looking for a way to extend Tomcat usage into production environments?</a:t>
            </a:r>
            <a:endParaRPr lang="en-US" dirty="0" smtClean="0"/>
          </a:p>
          <a:p>
            <a:r>
              <a:rPr lang="en-US" dirty="0" smtClean="0"/>
              <a:t>Join us for this webcast led by VMware</a:t>
            </a:r>
            <a:r>
              <a:rPr lang="en-US" baseline="30000" dirty="0" smtClean="0"/>
              <a:t>®</a:t>
            </a:r>
            <a:r>
              <a:rPr lang="en-US" dirty="0" smtClean="0"/>
              <a:t> and SpringSource outlining the unique elements of the SpringSource tc Server that make it the choice for developers along with providing the operational management, advanced diagnostics and mission critical support capabilities business needs.</a:t>
            </a:r>
          </a:p>
          <a:p>
            <a:r>
              <a:rPr lang="en-US" dirty="0" smtClean="0"/>
              <a:t>In this presentation you'll learn:</a:t>
            </a:r>
          </a:p>
          <a:p>
            <a:r>
              <a:rPr lang="en-US" dirty="0" smtClean="0">
                <a:cs typeface="MS PGothic" pitchFamily="34" charset="-128"/>
              </a:rPr>
              <a:t>Why organizations are moving to more lightweight application servers</a:t>
            </a:r>
            <a:r>
              <a:rPr lang="en-US" dirty="0" smtClean="0"/>
              <a:t> </a:t>
            </a:r>
          </a:p>
          <a:p>
            <a:r>
              <a:rPr lang="en-US" dirty="0" smtClean="0">
                <a:cs typeface="MS PGothic" pitchFamily="34" charset="-128"/>
              </a:rPr>
              <a:t>Critical steps to move from open source Tomcat to enterprise Tomcat</a:t>
            </a:r>
            <a:r>
              <a:rPr lang="en-US" dirty="0" smtClean="0"/>
              <a:t> </a:t>
            </a:r>
          </a:p>
          <a:p>
            <a:r>
              <a:rPr lang="en-US" dirty="0" smtClean="0">
                <a:cs typeface="MS PGothic" pitchFamily="34" charset="-128"/>
              </a:rPr>
              <a:t>How lightweight platforms simplify the pathway to cloud deployment</a:t>
            </a:r>
            <a:endParaRPr lang="en-US" dirty="0" smtClean="0">
              <a:latin typeface="Arial" pitchFamily="34" charset="0"/>
            </a:endParaRPr>
          </a:p>
          <a:p>
            <a:r>
              <a:rPr lang="en-US" dirty="0" smtClean="0">
                <a:latin typeface="Arial"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cs typeface="MS PGothic" pitchFamily="34" charset="-128"/>
              </a:rPr>
              <a:t>http://static.springsource.com/projects/tc-server/6.0/getstart/cgscreateinst.html#cgscreateinst__templates</a:t>
            </a:r>
          </a:p>
          <a:p>
            <a:endParaRPr lang="en-US" dirty="0" smtClean="0"/>
          </a:p>
          <a:p>
            <a:r>
              <a:rPr lang="en-US" dirty="0" smtClean="0"/>
              <a:t>Create multiple instances of tc Server with a </a:t>
            </a:r>
            <a:r>
              <a:rPr lang="en-US" i="1" dirty="0" smtClean="0"/>
              <a:t>single</a:t>
            </a:r>
            <a:r>
              <a:rPr lang="en-US" dirty="0" smtClean="0"/>
              <a:t> set of binaries. This adds the following value for customers:</a:t>
            </a:r>
          </a:p>
          <a:p>
            <a:endParaRPr lang="en-US" dirty="0" smtClean="0"/>
          </a:p>
          <a:p>
            <a:r>
              <a:rPr lang="en-US" dirty="0" smtClean="0"/>
              <a:t>A single installation of tc Server (that uses the SpringSource layout) supports multiple running tc Server instances.</a:t>
            </a:r>
          </a:p>
          <a:p>
            <a:r>
              <a:rPr lang="en-US" dirty="0" smtClean="0"/>
              <a:t>One set of binaries means easy upgrades of all the associated instances.</a:t>
            </a:r>
          </a:p>
          <a:p>
            <a:r>
              <a:rPr lang="en-US" dirty="0" smtClean="0"/>
              <a:t>Multiple separate instances allows testing of configuration and code changes without touching the production instance.</a:t>
            </a:r>
          </a:p>
          <a:p>
            <a:endParaRPr lang="en-US" dirty="0"/>
          </a:p>
        </p:txBody>
      </p:sp>
      <p:sp>
        <p:nvSpPr>
          <p:cNvPr id="4" name="Slide Number Placeholder 3"/>
          <p:cNvSpPr>
            <a:spLocks noGrp="1"/>
          </p:cNvSpPr>
          <p:nvPr>
            <p:ph type="sldNum" sz="quarter" idx="10"/>
          </p:nvPr>
        </p:nvSpPr>
        <p:spPr/>
        <p:txBody>
          <a:bodyPr/>
          <a:lstStyle/>
          <a:p>
            <a:pPr>
              <a:defRPr/>
            </a:pPr>
            <a:fld id="{341CC540-5E52-4013-9222-AEFD4E11CA61}"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cs typeface="MS PGothic" pitchFamily="34" charset="-128"/>
              </a:rPr>
              <a:t>Automatically monitors execution times for code that uses @Controller, @Service, @Component, @Transactional, and @Repository stereotyped annotations:</a:t>
            </a:r>
          </a:p>
          <a:p>
            <a:r>
              <a:rPr lang="en-US" dirty="0" smtClean="0">
                <a:cs typeface="MS PGothic" pitchFamily="34" charset="-128"/>
              </a:rPr>
              <a:t>Metrics: </a:t>
            </a:r>
            <a:r>
              <a:rPr lang="en-US" dirty="0" err="1" smtClean="0">
                <a:cs typeface="MS PGothic" pitchFamily="34" charset="-128"/>
              </a:rPr>
              <a:t>AverageElapsedExecutionTime</a:t>
            </a:r>
            <a:r>
              <a:rPr lang="en-US" dirty="0" smtClean="0">
                <a:cs typeface="MS PGothic" pitchFamily="34" charset="-128"/>
              </a:rPr>
              <a:t>(ms), </a:t>
            </a:r>
            <a:r>
              <a:rPr lang="en-US" dirty="0" err="1" smtClean="0">
                <a:cs typeface="MS PGothic" pitchFamily="34" charset="-128"/>
              </a:rPr>
              <a:t>ExecutionsPerSecond</a:t>
            </a:r>
            <a:r>
              <a:rPr lang="en-US" dirty="0" smtClean="0">
                <a:cs typeface="MS PGothic" pitchFamily="34" charset="-128"/>
              </a:rPr>
              <a:t>, </a:t>
            </a:r>
            <a:r>
              <a:rPr lang="en-US" dirty="0" err="1" smtClean="0">
                <a:cs typeface="MS PGothic" pitchFamily="34" charset="-128"/>
              </a:rPr>
              <a:t>InvocationCount</a:t>
            </a:r>
            <a:r>
              <a:rPr lang="en-US" dirty="0" smtClean="0">
                <a:cs typeface="MS PGothic" pitchFamily="34" charset="-128"/>
              </a:rPr>
              <a:t>, </a:t>
            </a:r>
            <a:r>
              <a:rPr lang="en-US" dirty="0" err="1" smtClean="0">
                <a:cs typeface="MS PGothic" pitchFamily="34" charset="-128"/>
              </a:rPr>
              <a:t>MaximumExecutionTime</a:t>
            </a:r>
            <a:r>
              <a:rPr lang="en-US" dirty="0" smtClean="0">
                <a:cs typeface="MS PGothic" pitchFamily="34" charset="-128"/>
              </a:rPr>
              <a:t>(ms), </a:t>
            </a:r>
            <a:r>
              <a:rPr lang="en-US" dirty="0" err="1" smtClean="0">
                <a:cs typeface="MS PGothic" pitchFamily="34" charset="-128"/>
              </a:rPr>
              <a:t>MinimumExecutionTime</a:t>
            </a:r>
            <a:r>
              <a:rPr lang="en-US" dirty="0" smtClean="0">
                <a:cs typeface="MS PGothic" pitchFamily="34" charset="-128"/>
              </a:rPr>
              <a:t>(ms), </a:t>
            </a:r>
            <a:r>
              <a:rPr lang="en-US" dirty="0" err="1" smtClean="0">
                <a:cs typeface="MS PGothic" pitchFamily="34" charset="-128"/>
              </a:rPr>
              <a:t>ThrownExceptionCount</a:t>
            </a:r>
            <a:endParaRPr lang="en-US" dirty="0" smtClean="0">
              <a:cs typeface="MS PGothic" pitchFamily="34" charset="-128"/>
            </a:endParaRPr>
          </a:p>
          <a:p>
            <a:r>
              <a:rPr lang="en-US" dirty="0" smtClean="0">
                <a:cs typeface="MS PGothic" pitchFamily="34" charset="-128"/>
              </a:rPr>
              <a:t> </a:t>
            </a:r>
          </a:p>
          <a:p>
            <a:r>
              <a:rPr lang="en-US" dirty="0" smtClean="0">
                <a:cs typeface="MS PGothic" pitchFamily="34" charset="-128"/>
              </a:rPr>
              <a:t>NOTE: @Controller, @Service, and @Component are typically key endpoints within an application worth measuring, and @Repository and @Transactional handle data access and transaction management, both of which are worth measuring. People using these Spring annotations get these metrics collected automatically (no extra work on their part).</a:t>
            </a:r>
          </a:p>
          <a:p>
            <a:r>
              <a:rPr lang="en-US" dirty="0" smtClean="0">
                <a:cs typeface="MS PGothic" pitchFamily="34" charset="-128"/>
              </a:rPr>
              <a:t> </a:t>
            </a:r>
          </a:p>
          <a:p>
            <a:r>
              <a:rPr lang="en-US" dirty="0" smtClean="0">
                <a:cs typeface="MS PGothic" pitchFamily="34" charset="-128"/>
              </a:rPr>
              <a:t>We also monitor execution times and enable operations to be executed across a range of standard Spring components such as:</a:t>
            </a:r>
          </a:p>
          <a:p>
            <a:r>
              <a:rPr lang="en-US" dirty="0" smtClean="0">
                <a:cs typeface="MS PGothic" pitchFamily="34" charset="-128"/>
              </a:rPr>
              <a:t>Platform Transaction Manager:</a:t>
            </a:r>
          </a:p>
          <a:p>
            <a:r>
              <a:rPr lang="en-US" dirty="0" smtClean="0">
                <a:cs typeface="MS PGothic" pitchFamily="34" charset="-128"/>
              </a:rPr>
              <a:t>Metrics: </a:t>
            </a:r>
            <a:r>
              <a:rPr lang="en-US" dirty="0" err="1" smtClean="0">
                <a:cs typeface="MS PGothic" pitchFamily="34" charset="-128"/>
              </a:rPr>
              <a:t>CommitsPerSecond</a:t>
            </a:r>
            <a:r>
              <a:rPr lang="en-US" dirty="0" smtClean="0">
                <a:cs typeface="MS PGothic" pitchFamily="34" charset="-128"/>
              </a:rPr>
              <a:t>, </a:t>
            </a:r>
            <a:r>
              <a:rPr lang="en-US" dirty="0" err="1" smtClean="0">
                <a:cs typeface="MS PGothic" pitchFamily="34" charset="-128"/>
              </a:rPr>
              <a:t>FailedCommits</a:t>
            </a:r>
            <a:r>
              <a:rPr lang="en-US" dirty="0" smtClean="0">
                <a:cs typeface="MS PGothic" pitchFamily="34" charset="-128"/>
              </a:rPr>
              <a:t>, </a:t>
            </a:r>
            <a:r>
              <a:rPr lang="en-US" dirty="0" err="1" smtClean="0">
                <a:cs typeface="MS PGothic" pitchFamily="34" charset="-128"/>
              </a:rPr>
              <a:t>FailedResumes</a:t>
            </a:r>
            <a:r>
              <a:rPr lang="en-US" dirty="0" smtClean="0">
                <a:cs typeface="MS PGothic" pitchFamily="34" charset="-128"/>
              </a:rPr>
              <a:t>, </a:t>
            </a:r>
            <a:r>
              <a:rPr lang="en-US" dirty="0" err="1" smtClean="0">
                <a:cs typeface="MS PGothic" pitchFamily="34" charset="-128"/>
              </a:rPr>
              <a:t>FailedRollbacks</a:t>
            </a:r>
            <a:r>
              <a:rPr lang="en-US" dirty="0" smtClean="0">
                <a:cs typeface="MS PGothic" pitchFamily="34" charset="-128"/>
              </a:rPr>
              <a:t>, </a:t>
            </a:r>
            <a:r>
              <a:rPr lang="en-US" dirty="0" err="1" smtClean="0">
                <a:cs typeface="MS PGothic" pitchFamily="34" charset="-128"/>
              </a:rPr>
              <a:t>FailedSuspends</a:t>
            </a:r>
            <a:r>
              <a:rPr lang="en-US" dirty="0" smtClean="0">
                <a:cs typeface="MS PGothic" pitchFamily="34" charset="-128"/>
              </a:rPr>
              <a:t>, </a:t>
            </a:r>
            <a:r>
              <a:rPr lang="en-US" dirty="0" err="1" smtClean="0">
                <a:cs typeface="MS PGothic" pitchFamily="34" charset="-128"/>
              </a:rPr>
              <a:t>ResumesPerSecond</a:t>
            </a:r>
            <a:r>
              <a:rPr lang="en-US" dirty="0" smtClean="0">
                <a:cs typeface="MS PGothic" pitchFamily="34" charset="-128"/>
              </a:rPr>
              <a:t>, </a:t>
            </a:r>
            <a:r>
              <a:rPr lang="en-US" dirty="0" err="1" smtClean="0">
                <a:cs typeface="MS PGothic" pitchFamily="34" charset="-128"/>
              </a:rPr>
              <a:t>RollbacksPerSecond</a:t>
            </a:r>
            <a:r>
              <a:rPr lang="en-US" dirty="0" smtClean="0">
                <a:cs typeface="MS PGothic" pitchFamily="34" charset="-128"/>
              </a:rPr>
              <a:t>, </a:t>
            </a:r>
            <a:r>
              <a:rPr lang="en-US" dirty="0" err="1" smtClean="0">
                <a:cs typeface="MS PGothic" pitchFamily="34" charset="-128"/>
              </a:rPr>
              <a:t>SuspendsPerSecond</a:t>
            </a:r>
            <a:endParaRPr lang="en-US" dirty="0" smtClean="0">
              <a:cs typeface="MS PGothic" pitchFamily="34" charset="-128"/>
            </a:endParaRPr>
          </a:p>
          <a:p>
            <a:r>
              <a:rPr lang="en-US" dirty="0" smtClean="0">
                <a:cs typeface="MS PGothic" pitchFamily="34" charset="-128"/>
              </a:rPr>
              <a:t> </a:t>
            </a:r>
          </a:p>
          <a:p>
            <a:r>
              <a:rPr lang="en-US" dirty="0" smtClean="0">
                <a:cs typeface="MS PGothic" pitchFamily="34" charset="-128"/>
              </a:rPr>
              <a:t>Hibernate Session Factory has over 40 metrics exposed including:</a:t>
            </a:r>
          </a:p>
          <a:p>
            <a:r>
              <a:rPr lang="en-US" dirty="0" smtClean="0">
                <a:cs typeface="MS PGothic" pitchFamily="34" charset="-128"/>
              </a:rPr>
              <a:t>Metrics: </a:t>
            </a:r>
            <a:r>
              <a:rPr lang="en-US" dirty="0" err="1" smtClean="0">
                <a:cs typeface="MS PGothic" pitchFamily="34" charset="-128"/>
              </a:rPr>
              <a:t>QueryExecutionMaxTime</a:t>
            </a:r>
            <a:r>
              <a:rPr lang="en-US" dirty="0" smtClean="0">
                <a:cs typeface="MS PGothic" pitchFamily="34" charset="-128"/>
              </a:rPr>
              <a:t>(ms), </a:t>
            </a:r>
            <a:r>
              <a:rPr lang="en-US" dirty="0" err="1" smtClean="0">
                <a:cs typeface="MS PGothic" pitchFamily="34" charset="-128"/>
              </a:rPr>
              <a:t>QueryExecutionCount</a:t>
            </a:r>
            <a:r>
              <a:rPr lang="en-US" dirty="0" smtClean="0">
                <a:cs typeface="MS PGothic" pitchFamily="34" charset="-128"/>
              </a:rPr>
              <a:t>, </a:t>
            </a:r>
            <a:r>
              <a:rPr lang="en-US" dirty="0" err="1" smtClean="0">
                <a:cs typeface="MS PGothic" pitchFamily="34" charset="-128"/>
              </a:rPr>
              <a:t>QueryCacheHitCount</a:t>
            </a:r>
            <a:r>
              <a:rPr lang="en-US" dirty="0" smtClean="0">
                <a:cs typeface="MS PGothic" pitchFamily="34" charset="-128"/>
              </a:rPr>
              <a:t>, </a:t>
            </a:r>
            <a:r>
              <a:rPr lang="en-US" dirty="0" err="1" smtClean="0">
                <a:cs typeface="MS PGothic" pitchFamily="34" charset="-128"/>
              </a:rPr>
              <a:t>QueryCacheMissCount</a:t>
            </a:r>
            <a:r>
              <a:rPr lang="en-US" dirty="0" smtClean="0">
                <a:cs typeface="MS PGothic" pitchFamily="34" charset="-128"/>
              </a:rPr>
              <a:t>, </a:t>
            </a:r>
            <a:r>
              <a:rPr lang="en-US" dirty="0" err="1" smtClean="0">
                <a:cs typeface="MS PGothic" pitchFamily="34" charset="-128"/>
              </a:rPr>
              <a:t>EntityLoadCount</a:t>
            </a:r>
            <a:r>
              <a:rPr lang="en-US" dirty="0" smtClean="0">
                <a:cs typeface="MS PGothic" pitchFamily="34" charset="-128"/>
              </a:rPr>
              <a:t>, </a:t>
            </a:r>
            <a:r>
              <a:rPr lang="en-US" dirty="0" err="1" smtClean="0">
                <a:cs typeface="MS PGothic" pitchFamily="34" charset="-128"/>
              </a:rPr>
              <a:t>EntityInsertCount</a:t>
            </a:r>
            <a:r>
              <a:rPr lang="en-US" dirty="0" smtClean="0">
                <a:cs typeface="MS PGothic" pitchFamily="34" charset="-128"/>
              </a:rPr>
              <a:t>, , </a:t>
            </a:r>
            <a:r>
              <a:rPr lang="en-US" dirty="0" err="1" smtClean="0">
                <a:cs typeface="MS PGothic" pitchFamily="34" charset="-128"/>
              </a:rPr>
              <a:t>EntityUpdateCount</a:t>
            </a:r>
            <a:r>
              <a:rPr lang="en-US" dirty="0" smtClean="0">
                <a:cs typeface="MS PGothic" pitchFamily="34" charset="-128"/>
              </a:rPr>
              <a:t>, </a:t>
            </a:r>
            <a:r>
              <a:rPr lang="en-US" dirty="0" err="1" smtClean="0">
                <a:cs typeface="MS PGothic" pitchFamily="34" charset="-128"/>
              </a:rPr>
              <a:t>EntityDeleteCount</a:t>
            </a:r>
            <a:r>
              <a:rPr lang="en-US" dirty="0" smtClean="0">
                <a:cs typeface="MS PGothic" pitchFamily="34" charset="-128"/>
              </a:rPr>
              <a:t>, …</a:t>
            </a:r>
          </a:p>
          <a:p>
            <a:r>
              <a:rPr lang="en-US" dirty="0" smtClean="0">
                <a:cs typeface="MS PGothic" pitchFamily="34" charset="-128"/>
              </a:rPr>
              <a:t> </a:t>
            </a:r>
          </a:p>
          <a:p>
            <a:r>
              <a:rPr lang="en-US" dirty="0" smtClean="0">
                <a:cs typeface="MS PGothic" pitchFamily="34" charset="-128"/>
              </a:rPr>
              <a:t>Default Message Listener Container:</a:t>
            </a:r>
          </a:p>
          <a:p>
            <a:r>
              <a:rPr lang="en-US" dirty="0" smtClean="0">
                <a:cs typeface="MS PGothic" pitchFamily="34" charset="-128"/>
              </a:rPr>
              <a:t>Metrics: </a:t>
            </a:r>
            <a:r>
              <a:rPr lang="en-US" dirty="0" err="1" smtClean="0">
                <a:cs typeface="MS PGothic" pitchFamily="34" charset="-128"/>
              </a:rPr>
              <a:t>ActiveConsumers</a:t>
            </a:r>
            <a:r>
              <a:rPr lang="en-US" dirty="0" smtClean="0">
                <a:cs typeface="MS PGothic" pitchFamily="34" charset="-128"/>
              </a:rPr>
              <a:t>, </a:t>
            </a:r>
            <a:r>
              <a:rPr lang="en-US" dirty="0" err="1" smtClean="0">
                <a:cs typeface="MS PGothic" pitchFamily="34" charset="-128"/>
              </a:rPr>
              <a:t>AverageElapsedTimePerMessage</a:t>
            </a:r>
            <a:r>
              <a:rPr lang="en-US" dirty="0" smtClean="0">
                <a:cs typeface="MS PGothic" pitchFamily="34" charset="-128"/>
              </a:rPr>
              <a:t>(ms), </a:t>
            </a:r>
            <a:r>
              <a:rPr lang="en-US" dirty="0" err="1" smtClean="0">
                <a:cs typeface="MS PGothic" pitchFamily="34" charset="-128"/>
              </a:rPr>
              <a:t>FailedMessages</a:t>
            </a:r>
            <a:r>
              <a:rPr lang="en-US" dirty="0" smtClean="0">
                <a:cs typeface="MS PGothic" pitchFamily="34" charset="-128"/>
              </a:rPr>
              <a:t>, </a:t>
            </a:r>
            <a:r>
              <a:rPr lang="en-US" dirty="0" err="1" smtClean="0">
                <a:cs typeface="MS PGothic" pitchFamily="34" charset="-128"/>
              </a:rPr>
              <a:t>MessagesPerSecond</a:t>
            </a:r>
            <a:r>
              <a:rPr lang="en-US" dirty="0" smtClean="0">
                <a:cs typeface="MS PGothic" pitchFamily="34" charset="-128"/>
              </a:rPr>
              <a:t>, </a:t>
            </a:r>
            <a:r>
              <a:rPr lang="en-US" dirty="0" err="1" smtClean="0">
                <a:cs typeface="MS PGothic" pitchFamily="34" charset="-128"/>
              </a:rPr>
              <a:t>MessagesReceived</a:t>
            </a:r>
            <a:r>
              <a:rPr lang="en-US" dirty="0" smtClean="0">
                <a:cs typeface="MS PGothic" pitchFamily="34" charset="-128"/>
              </a:rPr>
              <a:t>, </a:t>
            </a:r>
            <a:r>
              <a:rPr lang="en-US" dirty="0" err="1" smtClean="0">
                <a:cs typeface="MS PGothic" pitchFamily="34" charset="-128"/>
              </a:rPr>
              <a:t>ScheduledConsumers</a:t>
            </a:r>
            <a:endParaRPr lang="en-US" dirty="0" smtClean="0">
              <a:cs typeface="MS PGothic" pitchFamily="34" charset="-128"/>
            </a:endParaRPr>
          </a:p>
          <a:p>
            <a:r>
              <a:rPr lang="en-US" dirty="0" smtClean="0">
                <a:cs typeface="MS PGothic" pitchFamily="34" charset="-128"/>
              </a:rPr>
              <a:t>Operations: start, stop, set Concurrent Consumers, set Max Concurrent Consumers, scale Max Concurrent Consumers, set Max Messages Per Task, set Idle Task Execution Limit</a:t>
            </a:r>
          </a:p>
          <a:p>
            <a:r>
              <a:rPr lang="en-US" dirty="0" smtClean="0">
                <a:cs typeface="MS PGothic" pitchFamily="34" charset="-128"/>
              </a:rPr>
              <a:t> </a:t>
            </a:r>
          </a:p>
          <a:p>
            <a:r>
              <a:rPr lang="en-US" dirty="0" smtClean="0">
                <a:cs typeface="MS PGothic" pitchFamily="34" charset="-128"/>
              </a:rPr>
              <a:t>JMS Template:</a:t>
            </a:r>
          </a:p>
          <a:p>
            <a:r>
              <a:rPr lang="en-US" dirty="0" smtClean="0">
                <a:cs typeface="MS PGothic" pitchFamily="34" charset="-128"/>
              </a:rPr>
              <a:t>Metrics: </a:t>
            </a:r>
            <a:r>
              <a:rPr lang="en-US" dirty="0" err="1" smtClean="0">
                <a:cs typeface="MS PGothic" pitchFamily="34" charset="-128"/>
              </a:rPr>
              <a:t>AverageElapsedTimePerMessageSent</a:t>
            </a:r>
            <a:r>
              <a:rPr lang="en-US" dirty="0" smtClean="0">
                <a:cs typeface="MS PGothic" pitchFamily="34" charset="-128"/>
              </a:rPr>
              <a:t>(ms), </a:t>
            </a:r>
            <a:r>
              <a:rPr lang="en-US" dirty="0" err="1" smtClean="0">
                <a:cs typeface="MS PGothic" pitchFamily="34" charset="-128"/>
              </a:rPr>
              <a:t>FailedMessageSends</a:t>
            </a:r>
            <a:r>
              <a:rPr lang="en-US" dirty="0" smtClean="0">
                <a:cs typeface="MS PGothic" pitchFamily="34" charset="-128"/>
              </a:rPr>
              <a:t>, </a:t>
            </a:r>
            <a:r>
              <a:rPr lang="en-US" dirty="0" err="1" smtClean="0">
                <a:cs typeface="MS PGothic" pitchFamily="34" charset="-128"/>
              </a:rPr>
              <a:t>MessagesSent</a:t>
            </a:r>
            <a:r>
              <a:rPr lang="en-US" dirty="0" smtClean="0">
                <a:cs typeface="MS PGothic" pitchFamily="34" charset="-128"/>
              </a:rPr>
              <a:t>, </a:t>
            </a:r>
            <a:r>
              <a:rPr lang="en-US" dirty="0" err="1" smtClean="0">
                <a:cs typeface="MS PGothic" pitchFamily="34" charset="-128"/>
              </a:rPr>
              <a:t>MessagesSentPerSecond</a:t>
            </a:r>
            <a:endParaRPr lang="en-US" dirty="0" smtClean="0">
              <a:cs typeface="MS PGothic" pitchFamily="34" charset="-128"/>
            </a:endParaRPr>
          </a:p>
          <a:p>
            <a:r>
              <a:rPr lang="en-US" dirty="0" smtClean="0">
                <a:cs typeface="MS PGothic" pitchFamily="34" charset="-128"/>
              </a:rPr>
              <a:t>Operations: set Receive Timeout</a:t>
            </a:r>
          </a:p>
          <a:p>
            <a:r>
              <a:rPr lang="en-US" dirty="0" smtClean="0">
                <a:cs typeface="MS PGothic" pitchFamily="34" charset="-128"/>
              </a:rPr>
              <a:t> </a:t>
            </a:r>
          </a:p>
          <a:p>
            <a:r>
              <a:rPr lang="en-US" dirty="0" smtClean="0">
                <a:cs typeface="MS PGothic" pitchFamily="34" charset="-128"/>
              </a:rPr>
              <a:t>Java Mail Sender: </a:t>
            </a:r>
          </a:p>
          <a:p>
            <a:r>
              <a:rPr lang="en-US" dirty="0" smtClean="0">
                <a:cs typeface="MS PGothic" pitchFamily="34" charset="-128"/>
              </a:rPr>
              <a:t>Metrics: </a:t>
            </a:r>
            <a:r>
              <a:rPr lang="en-US" dirty="0" err="1" smtClean="0">
                <a:cs typeface="MS PGothic" pitchFamily="34" charset="-128"/>
              </a:rPr>
              <a:t>AverageElapsedTimePerMessage</a:t>
            </a:r>
            <a:r>
              <a:rPr lang="en-US" dirty="0" smtClean="0">
                <a:cs typeface="MS PGothic" pitchFamily="34" charset="-128"/>
              </a:rPr>
              <a:t>(ms), </a:t>
            </a:r>
            <a:r>
              <a:rPr lang="en-US" dirty="0" err="1" smtClean="0">
                <a:cs typeface="MS PGothic" pitchFamily="34" charset="-128"/>
              </a:rPr>
              <a:t>FailedMessages</a:t>
            </a:r>
            <a:r>
              <a:rPr lang="en-US" dirty="0" smtClean="0">
                <a:cs typeface="MS PGothic" pitchFamily="34" charset="-128"/>
              </a:rPr>
              <a:t>, </a:t>
            </a:r>
            <a:r>
              <a:rPr lang="en-US" dirty="0" err="1" smtClean="0">
                <a:cs typeface="MS PGothic" pitchFamily="34" charset="-128"/>
              </a:rPr>
              <a:t>MessagesSent</a:t>
            </a:r>
            <a:r>
              <a:rPr lang="en-US" dirty="0" smtClean="0">
                <a:cs typeface="MS PGothic" pitchFamily="34" charset="-128"/>
              </a:rPr>
              <a:t>, </a:t>
            </a:r>
            <a:r>
              <a:rPr lang="en-US" dirty="0" err="1" smtClean="0">
                <a:cs typeface="MS PGothic" pitchFamily="34" charset="-128"/>
              </a:rPr>
              <a:t>MessagesPerSecond</a:t>
            </a:r>
            <a:endParaRPr lang="en-US" dirty="0" smtClean="0">
              <a:cs typeface="MS PGothic" pitchFamily="34" charset="-128"/>
            </a:endParaRPr>
          </a:p>
          <a:p>
            <a:r>
              <a:rPr lang="en-US" dirty="0" smtClean="0">
                <a:cs typeface="MS PGothic" pitchFamily="34" charset="-128"/>
              </a:rPr>
              <a:t>Operations: </a:t>
            </a:r>
            <a:r>
              <a:rPr lang="en-US" dirty="0" err="1" smtClean="0">
                <a:cs typeface="MS PGothic" pitchFamily="34" charset="-128"/>
              </a:rPr>
              <a:t>setHost</a:t>
            </a:r>
            <a:r>
              <a:rPr lang="en-US" dirty="0" smtClean="0">
                <a:cs typeface="MS PGothic" pitchFamily="34" charset="-128"/>
              </a:rPr>
              <a:t>, </a:t>
            </a:r>
            <a:r>
              <a:rPr lang="en-US" dirty="0" err="1" smtClean="0">
                <a:cs typeface="MS PGothic" pitchFamily="34" charset="-128"/>
              </a:rPr>
              <a:t>setPort</a:t>
            </a:r>
            <a:endParaRPr lang="en-US" dirty="0" smtClean="0">
              <a:cs typeface="MS PGothic" pitchFamily="34" charset="-128"/>
            </a:endParaRPr>
          </a:p>
          <a:p>
            <a:r>
              <a:rPr lang="en-US" dirty="0" smtClean="0">
                <a:cs typeface="MS PGothic" pitchFamily="34" charset="-128"/>
              </a:rPr>
              <a:t> </a:t>
            </a:r>
          </a:p>
          <a:p>
            <a:r>
              <a:rPr lang="en-US" dirty="0" smtClean="0">
                <a:cs typeface="MS PGothic" pitchFamily="34" charset="-128"/>
              </a:rPr>
              <a:t>Thread Pool Task Executor:</a:t>
            </a:r>
          </a:p>
          <a:p>
            <a:r>
              <a:rPr lang="en-US" dirty="0" smtClean="0">
                <a:cs typeface="MS PGothic" pitchFamily="34" charset="-128"/>
              </a:rPr>
              <a:t>Metrics: </a:t>
            </a:r>
            <a:r>
              <a:rPr lang="en-US" dirty="0" err="1" smtClean="0">
                <a:cs typeface="MS PGothic" pitchFamily="34" charset="-128"/>
              </a:rPr>
              <a:t>ActiveTasks</a:t>
            </a:r>
            <a:r>
              <a:rPr lang="en-US" dirty="0" smtClean="0">
                <a:cs typeface="MS PGothic" pitchFamily="34" charset="-128"/>
              </a:rPr>
              <a:t>, </a:t>
            </a:r>
            <a:r>
              <a:rPr lang="en-US" dirty="0" err="1" smtClean="0">
                <a:cs typeface="MS PGothic" pitchFamily="34" charset="-128"/>
              </a:rPr>
              <a:t>LargestPoolSize</a:t>
            </a:r>
            <a:r>
              <a:rPr lang="en-US" dirty="0" smtClean="0">
                <a:cs typeface="MS PGothic" pitchFamily="34" charset="-128"/>
              </a:rPr>
              <a:t>, </a:t>
            </a:r>
            <a:r>
              <a:rPr lang="en-US" dirty="0" err="1" smtClean="0">
                <a:cs typeface="MS PGothic" pitchFamily="34" charset="-128"/>
              </a:rPr>
              <a:t>PoolSize</a:t>
            </a:r>
            <a:r>
              <a:rPr lang="en-US" dirty="0" smtClean="0">
                <a:cs typeface="MS PGothic" pitchFamily="34" charset="-128"/>
              </a:rPr>
              <a:t>, </a:t>
            </a:r>
            <a:r>
              <a:rPr lang="en-US" dirty="0" err="1" smtClean="0">
                <a:cs typeface="MS PGothic" pitchFamily="34" charset="-128"/>
              </a:rPr>
              <a:t>QueueSize</a:t>
            </a:r>
            <a:endParaRPr lang="en-US" dirty="0" smtClean="0">
              <a:cs typeface="MS PGothic" pitchFamily="34" charset="-128"/>
            </a:endParaRPr>
          </a:p>
          <a:p>
            <a:r>
              <a:rPr lang="en-US" dirty="0" smtClean="0">
                <a:cs typeface="MS PGothic" pitchFamily="34" charset="-128"/>
              </a:rPr>
              <a:t>Operations: set Core Pool Size, set Max Pool Size, set Keep Alive Seconds</a:t>
            </a:r>
            <a:endParaRPr lang="en-US" dirty="0"/>
          </a:p>
        </p:txBody>
      </p:sp>
      <p:sp>
        <p:nvSpPr>
          <p:cNvPr id="4" name="Slide Number Placeholder 3"/>
          <p:cNvSpPr>
            <a:spLocks noGrp="1"/>
          </p:cNvSpPr>
          <p:nvPr>
            <p:ph type="sldNum" sz="quarter" idx="10"/>
          </p:nvPr>
        </p:nvSpPr>
        <p:spPr/>
        <p:txBody>
          <a:bodyPr/>
          <a:lstStyle/>
          <a:p>
            <a:pPr>
              <a:defRPr/>
            </a:pPr>
            <a:fld id="{341CC540-5E52-4013-9222-AEFD4E11CA61}"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cs typeface="MS PGothic" pitchFamily="34" charset="-128"/>
              </a:rPr>
              <a:t>Automatically monitors execution times for code that uses @Controller, @Service, @Component, @Transactional, and @Repository stereotyped annotations:</a:t>
            </a:r>
          </a:p>
          <a:p>
            <a:r>
              <a:rPr lang="en-US" dirty="0" smtClean="0">
                <a:cs typeface="MS PGothic" pitchFamily="34" charset="-128"/>
              </a:rPr>
              <a:t>Metrics: </a:t>
            </a:r>
            <a:r>
              <a:rPr lang="en-US" dirty="0" err="1" smtClean="0">
                <a:cs typeface="MS PGothic" pitchFamily="34" charset="-128"/>
              </a:rPr>
              <a:t>AverageElapsedExecutionTime</a:t>
            </a:r>
            <a:r>
              <a:rPr lang="en-US" dirty="0" smtClean="0">
                <a:cs typeface="MS PGothic" pitchFamily="34" charset="-128"/>
              </a:rPr>
              <a:t>(ms), </a:t>
            </a:r>
            <a:r>
              <a:rPr lang="en-US" dirty="0" err="1" smtClean="0">
                <a:cs typeface="MS PGothic" pitchFamily="34" charset="-128"/>
              </a:rPr>
              <a:t>ExecutionsPerSecond</a:t>
            </a:r>
            <a:r>
              <a:rPr lang="en-US" dirty="0" smtClean="0">
                <a:cs typeface="MS PGothic" pitchFamily="34" charset="-128"/>
              </a:rPr>
              <a:t>, </a:t>
            </a:r>
            <a:r>
              <a:rPr lang="en-US" dirty="0" err="1" smtClean="0">
                <a:cs typeface="MS PGothic" pitchFamily="34" charset="-128"/>
              </a:rPr>
              <a:t>InvocationCount</a:t>
            </a:r>
            <a:r>
              <a:rPr lang="en-US" dirty="0" smtClean="0">
                <a:cs typeface="MS PGothic" pitchFamily="34" charset="-128"/>
              </a:rPr>
              <a:t>, </a:t>
            </a:r>
            <a:r>
              <a:rPr lang="en-US" dirty="0" err="1" smtClean="0">
                <a:cs typeface="MS PGothic" pitchFamily="34" charset="-128"/>
              </a:rPr>
              <a:t>MaximumExecutionTime</a:t>
            </a:r>
            <a:r>
              <a:rPr lang="en-US" dirty="0" smtClean="0">
                <a:cs typeface="MS PGothic" pitchFamily="34" charset="-128"/>
              </a:rPr>
              <a:t>(ms), </a:t>
            </a:r>
            <a:r>
              <a:rPr lang="en-US" dirty="0" err="1" smtClean="0">
                <a:cs typeface="MS PGothic" pitchFamily="34" charset="-128"/>
              </a:rPr>
              <a:t>MinimumExecutionTime</a:t>
            </a:r>
            <a:r>
              <a:rPr lang="en-US" dirty="0" smtClean="0">
                <a:cs typeface="MS PGothic" pitchFamily="34" charset="-128"/>
              </a:rPr>
              <a:t>(ms), </a:t>
            </a:r>
            <a:r>
              <a:rPr lang="en-US" dirty="0" err="1" smtClean="0">
                <a:cs typeface="MS PGothic" pitchFamily="34" charset="-128"/>
              </a:rPr>
              <a:t>ThrownExceptionCount</a:t>
            </a:r>
            <a:endParaRPr lang="en-US" dirty="0" smtClean="0">
              <a:cs typeface="MS PGothic" pitchFamily="34" charset="-128"/>
            </a:endParaRPr>
          </a:p>
          <a:p>
            <a:r>
              <a:rPr lang="en-US" dirty="0" smtClean="0">
                <a:cs typeface="MS PGothic" pitchFamily="34" charset="-128"/>
              </a:rPr>
              <a:t> </a:t>
            </a:r>
          </a:p>
          <a:p>
            <a:r>
              <a:rPr lang="en-US" dirty="0" smtClean="0">
                <a:cs typeface="MS PGothic" pitchFamily="34" charset="-128"/>
              </a:rPr>
              <a:t>NOTE: @Controller, @Service, and @Component are typically key endpoints within an application worth measuring, and @Repository and @Transactional handle data access and transaction management, both of which are worth measuring. People using these Spring annotations get these metrics collected automatically (no extra work on their part).</a:t>
            </a:r>
          </a:p>
          <a:p>
            <a:r>
              <a:rPr lang="en-US" dirty="0" smtClean="0">
                <a:cs typeface="MS PGothic" pitchFamily="34" charset="-128"/>
              </a:rPr>
              <a:t> </a:t>
            </a:r>
          </a:p>
          <a:p>
            <a:r>
              <a:rPr lang="en-US" dirty="0" smtClean="0">
                <a:cs typeface="MS PGothic" pitchFamily="34" charset="-128"/>
              </a:rPr>
              <a:t>We also monitor execution times and enable operations to be executed across a range of standard Spring components such as:</a:t>
            </a:r>
          </a:p>
          <a:p>
            <a:r>
              <a:rPr lang="en-US" dirty="0" smtClean="0">
                <a:cs typeface="MS PGothic" pitchFamily="34" charset="-128"/>
              </a:rPr>
              <a:t>Platform Transaction Manager:</a:t>
            </a:r>
          </a:p>
          <a:p>
            <a:r>
              <a:rPr lang="en-US" dirty="0" smtClean="0">
                <a:cs typeface="MS PGothic" pitchFamily="34" charset="-128"/>
              </a:rPr>
              <a:t>Metrics: </a:t>
            </a:r>
            <a:r>
              <a:rPr lang="en-US" dirty="0" err="1" smtClean="0">
                <a:cs typeface="MS PGothic" pitchFamily="34" charset="-128"/>
              </a:rPr>
              <a:t>CommitsPerSecond</a:t>
            </a:r>
            <a:r>
              <a:rPr lang="en-US" dirty="0" smtClean="0">
                <a:cs typeface="MS PGothic" pitchFamily="34" charset="-128"/>
              </a:rPr>
              <a:t>, </a:t>
            </a:r>
            <a:r>
              <a:rPr lang="en-US" dirty="0" err="1" smtClean="0">
                <a:cs typeface="MS PGothic" pitchFamily="34" charset="-128"/>
              </a:rPr>
              <a:t>FailedCommits</a:t>
            </a:r>
            <a:r>
              <a:rPr lang="en-US" dirty="0" smtClean="0">
                <a:cs typeface="MS PGothic" pitchFamily="34" charset="-128"/>
              </a:rPr>
              <a:t>, </a:t>
            </a:r>
            <a:r>
              <a:rPr lang="en-US" dirty="0" err="1" smtClean="0">
                <a:cs typeface="MS PGothic" pitchFamily="34" charset="-128"/>
              </a:rPr>
              <a:t>FailedResumes</a:t>
            </a:r>
            <a:r>
              <a:rPr lang="en-US" dirty="0" smtClean="0">
                <a:cs typeface="MS PGothic" pitchFamily="34" charset="-128"/>
              </a:rPr>
              <a:t>, </a:t>
            </a:r>
            <a:r>
              <a:rPr lang="en-US" dirty="0" err="1" smtClean="0">
                <a:cs typeface="MS PGothic" pitchFamily="34" charset="-128"/>
              </a:rPr>
              <a:t>FailedRollbacks</a:t>
            </a:r>
            <a:r>
              <a:rPr lang="en-US" dirty="0" smtClean="0">
                <a:cs typeface="MS PGothic" pitchFamily="34" charset="-128"/>
              </a:rPr>
              <a:t>, </a:t>
            </a:r>
            <a:r>
              <a:rPr lang="en-US" dirty="0" err="1" smtClean="0">
                <a:cs typeface="MS PGothic" pitchFamily="34" charset="-128"/>
              </a:rPr>
              <a:t>FailedSuspends</a:t>
            </a:r>
            <a:r>
              <a:rPr lang="en-US" dirty="0" smtClean="0">
                <a:cs typeface="MS PGothic" pitchFamily="34" charset="-128"/>
              </a:rPr>
              <a:t>, </a:t>
            </a:r>
            <a:r>
              <a:rPr lang="en-US" dirty="0" err="1" smtClean="0">
                <a:cs typeface="MS PGothic" pitchFamily="34" charset="-128"/>
              </a:rPr>
              <a:t>ResumesPerSecond</a:t>
            </a:r>
            <a:r>
              <a:rPr lang="en-US" dirty="0" smtClean="0">
                <a:cs typeface="MS PGothic" pitchFamily="34" charset="-128"/>
              </a:rPr>
              <a:t>, </a:t>
            </a:r>
            <a:r>
              <a:rPr lang="en-US" dirty="0" err="1" smtClean="0">
                <a:cs typeface="MS PGothic" pitchFamily="34" charset="-128"/>
              </a:rPr>
              <a:t>RollbacksPerSecond</a:t>
            </a:r>
            <a:r>
              <a:rPr lang="en-US" dirty="0" smtClean="0">
                <a:cs typeface="MS PGothic" pitchFamily="34" charset="-128"/>
              </a:rPr>
              <a:t>, </a:t>
            </a:r>
            <a:r>
              <a:rPr lang="en-US" dirty="0" err="1" smtClean="0">
                <a:cs typeface="MS PGothic" pitchFamily="34" charset="-128"/>
              </a:rPr>
              <a:t>SuspendsPerSecond</a:t>
            </a:r>
            <a:endParaRPr lang="en-US" dirty="0" smtClean="0">
              <a:cs typeface="MS PGothic" pitchFamily="34" charset="-128"/>
            </a:endParaRPr>
          </a:p>
          <a:p>
            <a:r>
              <a:rPr lang="en-US" dirty="0" smtClean="0">
                <a:cs typeface="MS PGothic" pitchFamily="34" charset="-128"/>
              </a:rPr>
              <a:t> </a:t>
            </a:r>
          </a:p>
          <a:p>
            <a:r>
              <a:rPr lang="en-US" dirty="0" smtClean="0">
                <a:cs typeface="MS PGothic" pitchFamily="34" charset="-128"/>
              </a:rPr>
              <a:t>Hibernate Session Factory has over 40 metrics exposed including:</a:t>
            </a:r>
          </a:p>
          <a:p>
            <a:r>
              <a:rPr lang="en-US" dirty="0" smtClean="0">
                <a:cs typeface="MS PGothic" pitchFamily="34" charset="-128"/>
              </a:rPr>
              <a:t>Metrics: </a:t>
            </a:r>
            <a:r>
              <a:rPr lang="en-US" dirty="0" err="1" smtClean="0">
                <a:cs typeface="MS PGothic" pitchFamily="34" charset="-128"/>
              </a:rPr>
              <a:t>QueryExecutionMaxTime</a:t>
            </a:r>
            <a:r>
              <a:rPr lang="en-US" dirty="0" smtClean="0">
                <a:cs typeface="MS PGothic" pitchFamily="34" charset="-128"/>
              </a:rPr>
              <a:t>(ms), </a:t>
            </a:r>
            <a:r>
              <a:rPr lang="en-US" dirty="0" err="1" smtClean="0">
                <a:cs typeface="MS PGothic" pitchFamily="34" charset="-128"/>
              </a:rPr>
              <a:t>QueryExecutionCount</a:t>
            </a:r>
            <a:r>
              <a:rPr lang="en-US" dirty="0" smtClean="0">
                <a:cs typeface="MS PGothic" pitchFamily="34" charset="-128"/>
              </a:rPr>
              <a:t>, </a:t>
            </a:r>
            <a:r>
              <a:rPr lang="en-US" dirty="0" err="1" smtClean="0">
                <a:cs typeface="MS PGothic" pitchFamily="34" charset="-128"/>
              </a:rPr>
              <a:t>QueryCacheHitCount</a:t>
            </a:r>
            <a:r>
              <a:rPr lang="en-US" dirty="0" smtClean="0">
                <a:cs typeface="MS PGothic" pitchFamily="34" charset="-128"/>
              </a:rPr>
              <a:t>, </a:t>
            </a:r>
            <a:r>
              <a:rPr lang="en-US" dirty="0" err="1" smtClean="0">
                <a:cs typeface="MS PGothic" pitchFamily="34" charset="-128"/>
              </a:rPr>
              <a:t>QueryCacheMissCount</a:t>
            </a:r>
            <a:r>
              <a:rPr lang="en-US" dirty="0" smtClean="0">
                <a:cs typeface="MS PGothic" pitchFamily="34" charset="-128"/>
              </a:rPr>
              <a:t>, </a:t>
            </a:r>
            <a:r>
              <a:rPr lang="en-US" dirty="0" err="1" smtClean="0">
                <a:cs typeface="MS PGothic" pitchFamily="34" charset="-128"/>
              </a:rPr>
              <a:t>EntityLoadCount</a:t>
            </a:r>
            <a:r>
              <a:rPr lang="en-US" dirty="0" smtClean="0">
                <a:cs typeface="MS PGothic" pitchFamily="34" charset="-128"/>
              </a:rPr>
              <a:t>, </a:t>
            </a:r>
            <a:r>
              <a:rPr lang="en-US" dirty="0" err="1" smtClean="0">
                <a:cs typeface="MS PGothic" pitchFamily="34" charset="-128"/>
              </a:rPr>
              <a:t>EntityInsertCount</a:t>
            </a:r>
            <a:r>
              <a:rPr lang="en-US" dirty="0" smtClean="0">
                <a:cs typeface="MS PGothic" pitchFamily="34" charset="-128"/>
              </a:rPr>
              <a:t>, , </a:t>
            </a:r>
            <a:r>
              <a:rPr lang="en-US" dirty="0" err="1" smtClean="0">
                <a:cs typeface="MS PGothic" pitchFamily="34" charset="-128"/>
              </a:rPr>
              <a:t>EntityUpdateCount</a:t>
            </a:r>
            <a:r>
              <a:rPr lang="en-US" dirty="0" smtClean="0">
                <a:cs typeface="MS PGothic" pitchFamily="34" charset="-128"/>
              </a:rPr>
              <a:t>, </a:t>
            </a:r>
            <a:r>
              <a:rPr lang="en-US" dirty="0" err="1" smtClean="0">
                <a:cs typeface="MS PGothic" pitchFamily="34" charset="-128"/>
              </a:rPr>
              <a:t>EntityDeleteCount</a:t>
            </a:r>
            <a:r>
              <a:rPr lang="en-US" dirty="0" smtClean="0">
                <a:cs typeface="MS PGothic" pitchFamily="34" charset="-128"/>
              </a:rPr>
              <a:t>, …</a:t>
            </a:r>
          </a:p>
          <a:p>
            <a:r>
              <a:rPr lang="en-US" dirty="0" smtClean="0">
                <a:cs typeface="MS PGothic" pitchFamily="34" charset="-128"/>
              </a:rPr>
              <a:t> </a:t>
            </a:r>
          </a:p>
          <a:p>
            <a:r>
              <a:rPr lang="en-US" dirty="0" smtClean="0">
                <a:cs typeface="MS PGothic" pitchFamily="34" charset="-128"/>
              </a:rPr>
              <a:t>Default Message Listener Container:</a:t>
            </a:r>
          </a:p>
          <a:p>
            <a:r>
              <a:rPr lang="en-US" dirty="0" smtClean="0">
                <a:cs typeface="MS PGothic" pitchFamily="34" charset="-128"/>
              </a:rPr>
              <a:t>Metrics: </a:t>
            </a:r>
            <a:r>
              <a:rPr lang="en-US" dirty="0" err="1" smtClean="0">
                <a:cs typeface="MS PGothic" pitchFamily="34" charset="-128"/>
              </a:rPr>
              <a:t>ActiveConsumers</a:t>
            </a:r>
            <a:r>
              <a:rPr lang="en-US" dirty="0" smtClean="0">
                <a:cs typeface="MS PGothic" pitchFamily="34" charset="-128"/>
              </a:rPr>
              <a:t>, </a:t>
            </a:r>
            <a:r>
              <a:rPr lang="en-US" dirty="0" err="1" smtClean="0">
                <a:cs typeface="MS PGothic" pitchFamily="34" charset="-128"/>
              </a:rPr>
              <a:t>AverageElapsedTimePerMessage</a:t>
            </a:r>
            <a:r>
              <a:rPr lang="en-US" dirty="0" smtClean="0">
                <a:cs typeface="MS PGothic" pitchFamily="34" charset="-128"/>
              </a:rPr>
              <a:t>(ms), </a:t>
            </a:r>
            <a:r>
              <a:rPr lang="en-US" dirty="0" err="1" smtClean="0">
                <a:cs typeface="MS PGothic" pitchFamily="34" charset="-128"/>
              </a:rPr>
              <a:t>FailedMessages</a:t>
            </a:r>
            <a:r>
              <a:rPr lang="en-US" dirty="0" smtClean="0">
                <a:cs typeface="MS PGothic" pitchFamily="34" charset="-128"/>
              </a:rPr>
              <a:t>, </a:t>
            </a:r>
            <a:r>
              <a:rPr lang="en-US" dirty="0" err="1" smtClean="0">
                <a:cs typeface="MS PGothic" pitchFamily="34" charset="-128"/>
              </a:rPr>
              <a:t>MessagesPerSecond</a:t>
            </a:r>
            <a:r>
              <a:rPr lang="en-US" dirty="0" smtClean="0">
                <a:cs typeface="MS PGothic" pitchFamily="34" charset="-128"/>
              </a:rPr>
              <a:t>, </a:t>
            </a:r>
            <a:r>
              <a:rPr lang="en-US" dirty="0" err="1" smtClean="0">
                <a:cs typeface="MS PGothic" pitchFamily="34" charset="-128"/>
              </a:rPr>
              <a:t>MessagesReceived</a:t>
            </a:r>
            <a:r>
              <a:rPr lang="en-US" dirty="0" smtClean="0">
                <a:cs typeface="MS PGothic" pitchFamily="34" charset="-128"/>
              </a:rPr>
              <a:t>, </a:t>
            </a:r>
            <a:r>
              <a:rPr lang="en-US" dirty="0" err="1" smtClean="0">
                <a:cs typeface="MS PGothic" pitchFamily="34" charset="-128"/>
              </a:rPr>
              <a:t>ScheduledConsumers</a:t>
            </a:r>
            <a:endParaRPr lang="en-US" dirty="0" smtClean="0">
              <a:cs typeface="MS PGothic" pitchFamily="34" charset="-128"/>
            </a:endParaRPr>
          </a:p>
          <a:p>
            <a:r>
              <a:rPr lang="en-US" dirty="0" smtClean="0">
                <a:cs typeface="MS PGothic" pitchFamily="34" charset="-128"/>
              </a:rPr>
              <a:t>Operations: start, stop, set Concurrent Consumers, set Max Concurrent Consumers, scale Max Concurrent Consumers, set Max Messages Per Task, set Idle Task Execution Limit</a:t>
            </a:r>
          </a:p>
          <a:p>
            <a:r>
              <a:rPr lang="en-US" dirty="0" smtClean="0">
                <a:cs typeface="MS PGothic" pitchFamily="34" charset="-128"/>
              </a:rPr>
              <a:t> </a:t>
            </a:r>
          </a:p>
          <a:p>
            <a:r>
              <a:rPr lang="en-US" dirty="0" smtClean="0">
                <a:cs typeface="MS PGothic" pitchFamily="34" charset="-128"/>
              </a:rPr>
              <a:t>JMS Template:</a:t>
            </a:r>
          </a:p>
          <a:p>
            <a:r>
              <a:rPr lang="en-US" dirty="0" smtClean="0">
                <a:cs typeface="MS PGothic" pitchFamily="34" charset="-128"/>
              </a:rPr>
              <a:t>Metrics: </a:t>
            </a:r>
            <a:r>
              <a:rPr lang="en-US" dirty="0" err="1" smtClean="0">
                <a:cs typeface="MS PGothic" pitchFamily="34" charset="-128"/>
              </a:rPr>
              <a:t>AverageElapsedTimePerMessageSent</a:t>
            </a:r>
            <a:r>
              <a:rPr lang="en-US" dirty="0" smtClean="0">
                <a:cs typeface="MS PGothic" pitchFamily="34" charset="-128"/>
              </a:rPr>
              <a:t>(ms), </a:t>
            </a:r>
            <a:r>
              <a:rPr lang="en-US" dirty="0" err="1" smtClean="0">
                <a:cs typeface="MS PGothic" pitchFamily="34" charset="-128"/>
              </a:rPr>
              <a:t>FailedMessageSends</a:t>
            </a:r>
            <a:r>
              <a:rPr lang="en-US" dirty="0" smtClean="0">
                <a:cs typeface="MS PGothic" pitchFamily="34" charset="-128"/>
              </a:rPr>
              <a:t>, </a:t>
            </a:r>
            <a:r>
              <a:rPr lang="en-US" dirty="0" err="1" smtClean="0">
                <a:cs typeface="MS PGothic" pitchFamily="34" charset="-128"/>
              </a:rPr>
              <a:t>MessagesSent</a:t>
            </a:r>
            <a:r>
              <a:rPr lang="en-US" dirty="0" smtClean="0">
                <a:cs typeface="MS PGothic" pitchFamily="34" charset="-128"/>
              </a:rPr>
              <a:t>, </a:t>
            </a:r>
            <a:r>
              <a:rPr lang="en-US" dirty="0" err="1" smtClean="0">
                <a:cs typeface="MS PGothic" pitchFamily="34" charset="-128"/>
              </a:rPr>
              <a:t>MessagesSentPerSecond</a:t>
            </a:r>
            <a:endParaRPr lang="en-US" dirty="0" smtClean="0">
              <a:cs typeface="MS PGothic" pitchFamily="34" charset="-128"/>
            </a:endParaRPr>
          </a:p>
          <a:p>
            <a:r>
              <a:rPr lang="en-US" dirty="0" smtClean="0">
                <a:cs typeface="MS PGothic" pitchFamily="34" charset="-128"/>
              </a:rPr>
              <a:t>Operations: set Receive Timeout</a:t>
            </a:r>
          </a:p>
          <a:p>
            <a:r>
              <a:rPr lang="en-US" dirty="0" smtClean="0">
                <a:cs typeface="MS PGothic" pitchFamily="34" charset="-128"/>
              </a:rPr>
              <a:t> </a:t>
            </a:r>
          </a:p>
          <a:p>
            <a:r>
              <a:rPr lang="en-US" dirty="0" smtClean="0">
                <a:cs typeface="MS PGothic" pitchFamily="34" charset="-128"/>
              </a:rPr>
              <a:t>Java Mail Sender: </a:t>
            </a:r>
          </a:p>
          <a:p>
            <a:r>
              <a:rPr lang="en-US" dirty="0" smtClean="0">
                <a:cs typeface="MS PGothic" pitchFamily="34" charset="-128"/>
              </a:rPr>
              <a:t>Metrics: </a:t>
            </a:r>
            <a:r>
              <a:rPr lang="en-US" dirty="0" err="1" smtClean="0">
                <a:cs typeface="MS PGothic" pitchFamily="34" charset="-128"/>
              </a:rPr>
              <a:t>AverageElapsedTimePerMessage</a:t>
            </a:r>
            <a:r>
              <a:rPr lang="en-US" dirty="0" smtClean="0">
                <a:cs typeface="MS PGothic" pitchFamily="34" charset="-128"/>
              </a:rPr>
              <a:t>(ms), </a:t>
            </a:r>
            <a:r>
              <a:rPr lang="en-US" dirty="0" err="1" smtClean="0">
                <a:cs typeface="MS PGothic" pitchFamily="34" charset="-128"/>
              </a:rPr>
              <a:t>FailedMessages</a:t>
            </a:r>
            <a:r>
              <a:rPr lang="en-US" dirty="0" smtClean="0">
                <a:cs typeface="MS PGothic" pitchFamily="34" charset="-128"/>
              </a:rPr>
              <a:t>, </a:t>
            </a:r>
            <a:r>
              <a:rPr lang="en-US" dirty="0" err="1" smtClean="0">
                <a:cs typeface="MS PGothic" pitchFamily="34" charset="-128"/>
              </a:rPr>
              <a:t>MessagesSent</a:t>
            </a:r>
            <a:r>
              <a:rPr lang="en-US" dirty="0" smtClean="0">
                <a:cs typeface="MS PGothic" pitchFamily="34" charset="-128"/>
              </a:rPr>
              <a:t>, </a:t>
            </a:r>
            <a:r>
              <a:rPr lang="en-US" dirty="0" err="1" smtClean="0">
                <a:cs typeface="MS PGothic" pitchFamily="34" charset="-128"/>
              </a:rPr>
              <a:t>MessagesPerSecond</a:t>
            </a:r>
            <a:endParaRPr lang="en-US" dirty="0" smtClean="0">
              <a:cs typeface="MS PGothic" pitchFamily="34" charset="-128"/>
            </a:endParaRPr>
          </a:p>
          <a:p>
            <a:r>
              <a:rPr lang="en-US" dirty="0" smtClean="0">
                <a:cs typeface="MS PGothic" pitchFamily="34" charset="-128"/>
              </a:rPr>
              <a:t>Operations: </a:t>
            </a:r>
            <a:r>
              <a:rPr lang="en-US" dirty="0" err="1" smtClean="0">
                <a:cs typeface="MS PGothic" pitchFamily="34" charset="-128"/>
              </a:rPr>
              <a:t>setHost</a:t>
            </a:r>
            <a:r>
              <a:rPr lang="en-US" dirty="0" smtClean="0">
                <a:cs typeface="MS PGothic" pitchFamily="34" charset="-128"/>
              </a:rPr>
              <a:t>, </a:t>
            </a:r>
            <a:r>
              <a:rPr lang="en-US" dirty="0" err="1" smtClean="0">
                <a:cs typeface="MS PGothic" pitchFamily="34" charset="-128"/>
              </a:rPr>
              <a:t>setPort</a:t>
            </a:r>
            <a:endParaRPr lang="en-US" dirty="0" smtClean="0">
              <a:cs typeface="MS PGothic" pitchFamily="34" charset="-128"/>
            </a:endParaRPr>
          </a:p>
          <a:p>
            <a:r>
              <a:rPr lang="en-US" dirty="0" smtClean="0">
                <a:cs typeface="MS PGothic" pitchFamily="34" charset="-128"/>
              </a:rPr>
              <a:t> </a:t>
            </a:r>
          </a:p>
          <a:p>
            <a:r>
              <a:rPr lang="en-US" dirty="0" smtClean="0">
                <a:cs typeface="MS PGothic" pitchFamily="34" charset="-128"/>
              </a:rPr>
              <a:t>Thread Pool Task Executor:</a:t>
            </a:r>
          </a:p>
          <a:p>
            <a:r>
              <a:rPr lang="en-US" dirty="0" smtClean="0">
                <a:cs typeface="MS PGothic" pitchFamily="34" charset="-128"/>
              </a:rPr>
              <a:t>Metrics: </a:t>
            </a:r>
            <a:r>
              <a:rPr lang="en-US" dirty="0" err="1" smtClean="0">
                <a:cs typeface="MS PGothic" pitchFamily="34" charset="-128"/>
              </a:rPr>
              <a:t>ActiveTasks</a:t>
            </a:r>
            <a:r>
              <a:rPr lang="en-US" dirty="0" smtClean="0">
                <a:cs typeface="MS PGothic" pitchFamily="34" charset="-128"/>
              </a:rPr>
              <a:t>, </a:t>
            </a:r>
            <a:r>
              <a:rPr lang="en-US" dirty="0" err="1" smtClean="0">
                <a:cs typeface="MS PGothic" pitchFamily="34" charset="-128"/>
              </a:rPr>
              <a:t>LargestPoolSize</a:t>
            </a:r>
            <a:r>
              <a:rPr lang="en-US" dirty="0" smtClean="0">
                <a:cs typeface="MS PGothic" pitchFamily="34" charset="-128"/>
              </a:rPr>
              <a:t>, </a:t>
            </a:r>
            <a:r>
              <a:rPr lang="en-US" dirty="0" err="1" smtClean="0">
                <a:cs typeface="MS PGothic" pitchFamily="34" charset="-128"/>
              </a:rPr>
              <a:t>PoolSize</a:t>
            </a:r>
            <a:r>
              <a:rPr lang="en-US" dirty="0" smtClean="0">
                <a:cs typeface="MS PGothic" pitchFamily="34" charset="-128"/>
              </a:rPr>
              <a:t>, </a:t>
            </a:r>
            <a:r>
              <a:rPr lang="en-US" dirty="0" err="1" smtClean="0">
                <a:cs typeface="MS PGothic" pitchFamily="34" charset="-128"/>
              </a:rPr>
              <a:t>QueueSize</a:t>
            </a:r>
            <a:endParaRPr lang="en-US" dirty="0" smtClean="0">
              <a:cs typeface="MS PGothic" pitchFamily="34" charset="-128"/>
            </a:endParaRPr>
          </a:p>
          <a:p>
            <a:r>
              <a:rPr lang="en-US" dirty="0" smtClean="0">
                <a:cs typeface="MS PGothic" pitchFamily="34" charset="-128"/>
              </a:rPr>
              <a:t>Operations: set Core Pool Size, set Max Pool Size, set Keep Alive Seconds</a:t>
            </a:r>
            <a:endParaRPr lang="en-US" dirty="0"/>
          </a:p>
        </p:txBody>
      </p:sp>
      <p:sp>
        <p:nvSpPr>
          <p:cNvPr id="4" name="Slide Number Placeholder 3"/>
          <p:cNvSpPr>
            <a:spLocks noGrp="1"/>
          </p:cNvSpPr>
          <p:nvPr>
            <p:ph type="sldNum" sz="quarter" idx="10"/>
          </p:nvPr>
        </p:nvSpPr>
        <p:spPr/>
        <p:txBody>
          <a:bodyPr/>
          <a:lstStyle/>
          <a:p>
            <a:pPr>
              <a:defRPr/>
            </a:pPr>
            <a:fld id="{341CC540-5E52-4013-9222-AEFD4E11CA61}"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cs typeface="MS PGothic" pitchFamily="34" charset="-128"/>
              </a:rPr>
              <a:t>http://static.springsource.com/projects/tc-server/6.0/getstart/cgscreateinst.html#cgscreateinst__templates</a:t>
            </a:r>
          </a:p>
          <a:p>
            <a:endParaRPr lang="en-US" dirty="0" smtClean="0"/>
          </a:p>
          <a:p>
            <a:r>
              <a:rPr lang="en-US" dirty="0" smtClean="0"/>
              <a:t>Create multiple instances of tc Server with a </a:t>
            </a:r>
            <a:r>
              <a:rPr lang="en-US" i="1" dirty="0" smtClean="0"/>
              <a:t>single</a:t>
            </a:r>
            <a:r>
              <a:rPr lang="en-US" dirty="0" smtClean="0"/>
              <a:t> set of binaries. This adds the following value for customers:</a:t>
            </a:r>
          </a:p>
          <a:p>
            <a:endParaRPr lang="en-US" dirty="0" smtClean="0"/>
          </a:p>
          <a:p>
            <a:r>
              <a:rPr lang="en-US" dirty="0" smtClean="0"/>
              <a:t>A single installation of tc Server (that uses the SpringSource layout) supports multiple running tc Server instances.</a:t>
            </a:r>
          </a:p>
          <a:p>
            <a:r>
              <a:rPr lang="en-US" dirty="0" smtClean="0"/>
              <a:t>One set of binaries means easy upgrades of all the associated instances.</a:t>
            </a:r>
          </a:p>
          <a:p>
            <a:r>
              <a:rPr lang="en-US" dirty="0" smtClean="0"/>
              <a:t>Multiple separate instances allows testing of configuration and code changes without touching the production instance.</a:t>
            </a:r>
          </a:p>
          <a:p>
            <a:endParaRPr lang="en-US" dirty="0"/>
          </a:p>
        </p:txBody>
      </p:sp>
      <p:sp>
        <p:nvSpPr>
          <p:cNvPr id="4" name="Slide Number Placeholder 3"/>
          <p:cNvSpPr>
            <a:spLocks noGrp="1"/>
          </p:cNvSpPr>
          <p:nvPr>
            <p:ph type="sldNum" sz="quarter" idx="10"/>
          </p:nvPr>
        </p:nvSpPr>
        <p:spPr/>
        <p:txBody>
          <a:bodyPr/>
          <a:lstStyle/>
          <a:p>
            <a:pPr>
              <a:defRPr/>
            </a:pPr>
            <a:fld id="{341CC540-5E52-4013-9222-AEFD4E11CA61}"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cs typeface="MS PGothic" pitchFamily="34" charset="-128"/>
              </a:rPr>
              <a:t>http://static.springsource.com/projects/tc-server/6.0/getstart/cgscreateinst.html#cgscreateinst__templates</a:t>
            </a:r>
          </a:p>
          <a:p>
            <a:endParaRPr lang="en-US" dirty="0" smtClean="0"/>
          </a:p>
          <a:p>
            <a:r>
              <a:rPr lang="en-US" dirty="0" smtClean="0"/>
              <a:t>Create multiple instances of tc Server with a </a:t>
            </a:r>
            <a:r>
              <a:rPr lang="en-US" i="1" dirty="0" smtClean="0"/>
              <a:t>single</a:t>
            </a:r>
            <a:r>
              <a:rPr lang="en-US" dirty="0" smtClean="0"/>
              <a:t> set of binaries. This adds the following value for customers:</a:t>
            </a:r>
          </a:p>
          <a:p>
            <a:endParaRPr lang="en-US" dirty="0" smtClean="0"/>
          </a:p>
          <a:p>
            <a:r>
              <a:rPr lang="en-US" dirty="0" smtClean="0"/>
              <a:t>A single installation of tc Server (that uses the SpringSource layout) supports multiple running tc Server instances.</a:t>
            </a:r>
          </a:p>
          <a:p>
            <a:r>
              <a:rPr lang="en-US" dirty="0" smtClean="0"/>
              <a:t>One set of binaries means easy upgrades of all the associated instances.</a:t>
            </a:r>
          </a:p>
          <a:p>
            <a:r>
              <a:rPr lang="en-US" dirty="0" smtClean="0"/>
              <a:t>Multiple separate instances allows testing of configuration and code changes without touching the production </a:t>
            </a:r>
            <a:r>
              <a:rPr lang="en-US" smtClean="0"/>
              <a:t>instance.</a:t>
            </a:r>
          </a:p>
          <a:p>
            <a:endParaRPr lang="en-US" smtClean="0"/>
          </a:p>
          <a:p>
            <a:r>
              <a:rPr lang="en-US" sz="1200" i="1" smtClean="0">
                <a:solidFill>
                  <a:schemeClr val="tx1"/>
                </a:solidFill>
              </a:rPr>
              <a:t>Single lightweight (10MB) install for multiple running instances</a:t>
            </a:r>
          </a:p>
          <a:p>
            <a:r>
              <a:rPr lang="en-US" sz="1200" i="1" smtClean="0">
                <a:solidFill>
                  <a:schemeClr val="tx1"/>
                </a:solidFill>
              </a:rPr>
              <a:t>Shared binaries eases upgrades of all instances</a:t>
            </a:r>
          </a:p>
          <a:p>
            <a:r>
              <a:rPr lang="en-US" sz="1200" i="1" smtClean="0">
                <a:solidFill>
                  <a:schemeClr val="tx1"/>
                </a:solidFill>
              </a:rPr>
              <a:t>Separates configuration and code from server runtime</a:t>
            </a:r>
          </a:p>
          <a:p>
            <a:r>
              <a:rPr lang="en-US" sz="1200" i="1" smtClean="0">
                <a:solidFill>
                  <a:schemeClr val="tx1"/>
                </a:solidFill>
              </a:rPr>
              <a:t>Multiple server versions can be installed per machine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1CC540-5E52-4013-9222-AEFD4E11CA61}"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80988" lvl="0" indent="-280988">
              <a:lnSpc>
                <a:spcPct val="110000"/>
              </a:lnSpc>
              <a:spcBef>
                <a:spcPts val="55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200" smtClean="0">
                <a:solidFill>
                  <a:srgbClr val="000000"/>
                </a:solidFill>
                <a:latin typeface="Verdana" pitchFamily="34" charset="0"/>
              </a:rPr>
              <a:t>Enterprise ready stable release</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Cherry-picked.  Tomcat releases with known issues fixed or skipped</a:t>
            </a:r>
          </a:p>
          <a:p>
            <a:pPr marL="280988" lvl="0" indent="-280988">
              <a:lnSpc>
                <a:spcPct val="110000"/>
              </a:lnSpc>
              <a:spcBef>
                <a:spcPts val="55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200" smtClean="0">
                <a:solidFill>
                  <a:srgbClr val="000000"/>
                </a:solidFill>
                <a:latin typeface="Verdana" pitchFamily="34" charset="0"/>
              </a:rPr>
              <a:t>Security vulnerabilities fixed and pushed to ASF</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Version upgrade not required</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Patches backported &amp; provided in binary form</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Only patch if applicable</a:t>
            </a:r>
          </a:p>
          <a:p>
            <a:pPr marL="280988" lvl="0" indent="-280988">
              <a:lnSpc>
                <a:spcPct val="110000"/>
              </a:lnSpc>
              <a:spcBef>
                <a:spcPts val="55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200" smtClean="0">
                <a:solidFill>
                  <a:srgbClr val="000000"/>
                </a:solidFill>
                <a:latin typeface="Verdana" pitchFamily="34" charset="0"/>
              </a:rPr>
              <a:t>Bugs fixed and pushed to ASF</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Backported binary patches for tc Server vs. full version upgrades required for ASF Apache Tomcat</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No need to wait for next release</a:t>
            </a:r>
          </a:p>
          <a:p>
            <a:pPr marL="685800" lvl="1" indent="-228600">
              <a:lnSpc>
                <a:spcPct val="110000"/>
              </a:lnSpc>
              <a:spcBef>
                <a:spcPts val="475"/>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900" smtClean="0">
                <a:solidFill>
                  <a:srgbClr val="000000"/>
                </a:solidFill>
                <a:latin typeface="Verdana" pitchFamily="34" charset="0"/>
              </a:rPr>
              <a:t>Fixes tested and verified before released</a:t>
            </a:r>
          </a:p>
          <a:p>
            <a:pPr marL="338138" indent="-338138">
              <a:spcBef>
                <a:spcPts val="450"/>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mtClean="0">
                <a:solidFill>
                  <a:srgbClr val="000000"/>
                </a:solidFill>
                <a:latin typeface="Verdana" pitchFamily="34" charset="0"/>
              </a:rPr>
              <a:t>Out-of-Box Advanced Tomcat Configuration</a:t>
            </a: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Tuned Production Configuration</a:t>
            </a:r>
          </a:p>
          <a:p>
            <a:pPr marL="738188" lvl="1" indent="-280988">
              <a:spcBef>
                <a:spcPts val="450"/>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Preconfigured Connectors: NIO, APR, SSL</a:t>
            </a:r>
          </a:p>
          <a:p>
            <a:pPr marL="280988" indent="-280988">
              <a:spcBef>
                <a:spcPts val="450"/>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mtClean="0">
                <a:solidFill>
                  <a:srgbClr val="000000"/>
                </a:solidFill>
                <a:latin typeface="Verdana" pitchFamily="34" charset="0"/>
              </a:rPr>
              <a:t>Features not in ASF Tomcat today</a:t>
            </a: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Automated Boot Scripts - UNIX</a:t>
            </a: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Improved Service Wrapper – Win 32/64</a:t>
            </a:r>
            <a:endParaRPr lang="en-GB" smtClean="0">
              <a:solidFill>
                <a:srgbClr val="000000"/>
              </a:solidFill>
              <a:latin typeface="Verdana" pitchFamily="34" charset="0"/>
            </a:endParaRP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High Concurrency DB Connection Pool</a:t>
            </a: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Asynchronous Logging</a:t>
            </a: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Runtime Configurable Logging Level</a:t>
            </a:r>
          </a:p>
          <a:p>
            <a:pPr marL="738188" lvl="1" indent="-280988">
              <a:spcBef>
                <a:spcPts val="375"/>
              </a:spcBef>
              <a:buFont typeface="Arial"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2000" smtClean="0">
                <a:solidFill>
                  <a:srgbClr val="000000"/>
                </a:solidFill>
                <a:latin typeface="Verdana" pitchFamily="34" charset="0"/>
              </a:rPr>
              <a:t>Encrypted DB Passwords</a:t>
            </a:r>
          </a:p>
          <a:p>
            <a:pPr marL="685800" lvl="1" indent="-228600">
              <a:lnSpc>
                <a:spcPct val="110000"/>
              </a:lnSpc>
              <a:spcBef>
                <a:spcPts val="475"/>
              </a:spcBef>
              <a:buFont typeface="Verdana" pitchFamily="34" charset="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GB" sz="1900" smtClean="0">
              <a:solidFill>
                <a:srgbClr val="000000"/>
              </a:solidFill>
              <a:latin typeface="Verdana" pitchFamily="34" charset="0"/>
            </a:endParaRPr>
          </a:p>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C6323D-6711-4EF0-A0A2-1FF25F0068A9}" type="slidenum">
              <a:rPr lang="en-US" smtClean="0"/>
              <a:pPr/>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117642" indent="-117642" eaLnBrk="1" hangingPunct="1">
              <a:lnSpc>
                <a:spcPct val="80000"/>
              </a:lnSpc>
              <a:spcBef>
                <a:spcPct val="0"/>
              </a:spcBef>
            </a:pPr>
            <a:r>
              <a:rPr lang="en-US" sz="1100" smtClean="0"/>
              <a:t>Orbitz Case Study:</a:t>
            </a:r>
          </a:p>
          <a:p>
            <a:pPr marL="117642" indent="-117642" eaLnBrk="1" hangingPunct="1">
              <a:lnSpc>
                <a:spcPct val="80000"/>
              </a:lnSpc>
              <a:spcBef>
                <a:spcPct val="0"/>
              </a:spcBef>
            </a:pPr>
            <a:r>
              <a:rPr lang="en-US" sz="1100" smtClean="0"/>
              <a:t>http://www.springsource.com/files/uploads/all/pdf_files/customer/Orbitz%20Case%20Study.pdf</a:t>
            </a:r>
          </a:p>
          <a:p>
            <a:pPr marL="117642" indent="-117642" eaLnBrk="1" hangingPunct="1">
              <a:lnSpc>
                <a:spcPct val="80000"/>
              </a:lnSpc>
              <a:spcBef>
                <a:spcPct val="0"/>
              </a:spcBef>
            </a:pPr>
            <a:r>
              <a:rPr lang="en-US" sz="1100" smtClean="0"/>
              <a:t>Orbitz Worldwide, based in Chicago, is a leading global online travel company that uses innovative technology to enable leisure and business travelers to research, plan and book a broad range of travel products. Orbitz Worldwide is one of the premier technology organizations in ecommerce today and owns a portfolio of consumer travel brands including: Orbitz, CheapTickets, ebookers, HotelClub, RatesToGo, the Away Network, Asia hotels, and corporate travel brand Orbitz for Business. Orbitz.com receives 6000 hits per second, and 10+ million unique visitors every day.</a:t>
            </a:r>
          </a:p>
          <a:p>
            <a:pPr marL="117642" indent="-117642" eaLnBrk="1" hangingPunct="1">
              <a:lnSpc>
                <a:spcPct val="80000"/>
              </a:lnSpc>
              <a:spcBef>
                <a:spcPct val="0"/>
              </a:spcBef>
            </a:pPr>
            <a:endParaRPr lang="en-US" sz="1100" smtClean="0"/>
          </a:p>
          <a:p>
            <a:pPr marL="117642" indent="-117642" eaLnBrk="1" hangingPunct="1">
              <a:lnSpc>
                <a:spcPct val="80000"/>
              </a:lnSpc>
              <a:spcBef>
                <a:spcPct val="0"/>
              </a:spcBef>
            </a:pPr>
            <a:r>
              <a:rPr lang="en-US" sz="1100" smtClean="0"/>
              <a:t>Associated Newspapers Case Study:</a:t>
            </a:r>
          </a:p>
          <a:p>
            <a:pPr marL="117642" indent="-117642" eaLnBrk="1" hangingPunct="1">
              <a:lnSpc>
                <a:spcPct val="80000"/>
              </a:lnSpc>
              <a:spcBef>
                <a:spcPct val="0"/>
              </a:spcBef>
            </a:pPr>
            <a:r>
              <a:rPr lang="en-US" sz="1100" smtClean="0"/>
              <a:t>http://www.springsource.com/files/uploads/all/pdf_files/customer/Associated%20Newspapers%20Case%20Study1.pdf</a:t>
            </a:r>
          </a:p>
          <a:p>
            <a:pPr marL="117642" indent="-117642" eaLnBrk="1" hangingPunct="1">
              <a:lnSpc>
                <a:spcPct val="80000"/>
              </a:lnSpc>
              <a:spcBef>
                <a:spcPct val="0"/>
              </a:spcBef>
            </a:pPr>
            <a:r>
              <a:rPr lang="en-US" sz="1100" smtClean="0"/>
              <a:t>The Digital Services Division (DSD) of Associated Newspapers (ANL) provides all online development and infrastructure services to ANL’s online portfolio of newspaper web sites. This includes the Daily Mail, UK’s largest online newspaper website, as well as Evening Standard, This Is Money, Metro and 150+ regional sites. ANL’s goal is to deliver websites that offer an engaging and satisfying experience for users and measurable commercial benefits to advertisers. ANL is part of the Daily Mail and General Trust plc.</a:t>
            </a:r>
          </a:p>
          <a:p>
            <a:pPr marL="117642" indent="-117642" eaLnBrk="1" hangingPunct="1">
              <a:lnSpc>
                <a:spcPct val="80000"/>
              </a:lnSpc>
              <a:spcBef>
                <a:spcPct val="0"/>
              </a:spcBef>
            </a:pPr>
            <a:endParaRPr lang="en-US" sz="1100" smtClean="0"/>
          </a:p>
          <a:p>
            <a:pPr marL="117642" indent="-117642" eaLnBrk="1" hangingPunct="1">
              <a:lnSpc>
                <a:spcPct val="80000"/>
              </a:lnSpc>
              <a:spcBef>
                <a:spcPct val="0"/>
              </a:spcBef>
            </a:pPr>
            <a:r>
              <a:rPr lang="en-US" sz="1100" smtClean="0"/>
              <a:t>Found on:</a:t>
            </a:r>
          </a:p>
          <a:p>
            <a:pPr marL="117642" indent="-117642" eaLnBrk="1" hangingPunct="1">
              <a:lnSpc>
                <a:spcPct val="80000"/>
              </a:lnSpc>
              <a:spcBef>
                <a:spcPct val="0"/>
              </a:spcBef>
            </a:pPr>
            <a:r>
              <a:rPr lang="en-US" sz="1100" smtClean="0"/>
              <a:t>http://www.springsource.com/customers/case-studies</a:t>
            </a:r>
          </a:p>
          <a:p>
            <a:pPr marL="117642" indent="-117642" eaLnBrk="1" hangingPunct="1">
              <a:lnSpc>
                <a:spcPct val="80000"/>
              </a:lnSpc>
              <a:spcBef>
                <a:spcPct val="0"/>
              </a:spcBef>
            </a:pPr>
            <a:endParaRPr lang="en-US" sz="11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9877DD-FBF4-42D8-840C-3E6D258B75A0}"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117642" indent="-117642" eaLnBrk="1" hangingPunct="1">
              <a:lnSpc>
                <a:spcPct val="80000"/>
              </a:lnSpc>
              <a:spcBef>
                <a:spcPct val="0"/>
              </a:spcBef>
            </a:pPr>
            <a:r>
              <a:rPr lang="en-US" sz="1100" dirty="0" smtClean="0">
                <a:latin typeface="Arial" pitchFamily="34" charset="0"/>
              </a:rPr>
              <a:t>Associated Newspapers Case Study:</a:t>
            </a:r>
          </a:p>
          <a:p>
            <a:pPr marL="117642" indent="-117642" eaLnBrk="1" hangingPunct="1">
              <a:lnSpc>
                <a:spcPct val="80000"/>
              </a:lnSpc>
              <a:spcBef>
                <a:spcPct val="0"/>
              </a:spcBef>
            </a:pPr>
            <a:endParaRPr lang="en-US" sz="1100" dirty="0" smtClean="0">
              <a:latin typeface="Arial" pitchFamily="34" charset="0"/>
            </a:endParaRPr>
          </a:p>
          <a:p>
            <a:pPr marL="117642" indent="-117642" eaLnBrk="1" hangingPunct="1">
              <a:lnSpc>
                <a:spcPct val="80000"/>
              </a:lnSpc>
              <a:spcBef>
                <a:spcPct val="0"/>
              </a:spcBef>
            </a:pPr>
            <a:r>
              <a:rPr lang="en-US" sz="1100" dirty="0" smtClean="0">
                <a:latin typeface="Arial" pitchFamily="34" charset="0"/>
                <a:hlinkClick r:id="rId3"/>
              </a:rPr>
              <a:t>http://www.springsource.com/files/uploads/all/pdf_files/customer/Associated%20Newspapers%20Case%20Study1.pdf</a:t>
            </a:r>
            <a:endParaRPr lang="en-US" sz="1100" dirty="0" smtClean="0">
              <a:latin typeface="Arial" pitchFamily="34" charset="0"/>
            </a:endParaRPr>
          </a:p>
          <a:p>
            <a:pPr marL="117642" indent="-117642" eaLnBrk="1" hangingPunct="1">
              <a:lnSpc>
                <a:spcPct val="80000"/>
              </a:lnSpc>
              <a:spcBef>
                <a:spcPct val="0"/>
              </a:spcBef>
            </a:pPr>
            <a:endParaRPr lang="en-US" sz="1100" dirty="0" smtClean="0">
              <a:latin typeface="Arial" pitchFamily="34" charset="0"/>
            </a:endParaRPr>
          </a:p>
          <a:p>
            <a:pPr marL="117642" indent="-117642" eaLnBrk="1" hangingPunct="1">
              <a:lnSpc>
                <a:spcPct val="80000"/>
              </a:lnSpc>
              <a:spcBef>
                <a:spcPct val="0"/>
              </a:spcBef>
            </a:pPr>
            <a:r>
              <a:rPr lang="en-US" sz="1100" dirty="0" smtClean="0">
                <a:latin typeface="Arial" pitchFamily="34" charset="0"/>
              </a:rPr>
              <a:t>Found on:</a:t>
            </a:r>
          </a:p>
          <a:p>
            <a:pPr marL="117642" indent="-117642" eaLnBrk="1" hangingPunct="1">
              <a:lnSpc>
                <a:spcPct val="80000"/>
              </a:lnSpc>
              <a:spcBef>
                <a:spcPct val="0"/>
              </a:spcBef>
            </a:pPr>
            <a:r>
              <a:rPr lang="en-US" sz="1100" dirty="0" smtClean="0">
                <a:latin typeface="Arial" pitchFamily="34" charset="0"/>
                <a:hlinkClick r:id="rId4"/>
              </a:rPr>
              <a:t>http://www.springsource.com/customers/case-studies</a:t>
            </a:r>
            <a:endParaRPr lang="en-US" sz="1100" dirty="0" smtClean="0">
              <a:latin typeface="Arial" pitchFamily="34" charset="0"/>
            </a:endParaRPr>
          </a:p>
          <a:p>
            <a:pPr marL="117642" indent="-117642" eaLnBrk="1" hangingPunct="1">
              <a:lnSpc>
                <a:spcPct val="80000"/>
              </a:lnSpc>
              <a:spcBef>
                <a:spcPct val="0"/>
              </a:spcBef>
            </a:pPr>
            <a:endParaRPr lang="en-US" sz="1100" dirty="0" smtClean="0">
              <a:latin typeface="Arial" pitchFamily="34" charset="0"/>
            </a:endParaRPr>
          </a:p>
          <a:p>
            <a:pPr marL="117642" indent="-117642" eaLnBrk="1" hangingPunct="1">
              <a:lnSpc>
                <a:spcPct val="80000"/>
              </a:lnSpc>
              <a:spcBef>
                <a:spcPct val="0"/>
              </a:spcBef>
            </a:pPr>
            <a:endParaRPr lang="en-US" sz="1100" dirty="0" smtClean="0">
              <a:latin typeface="Arial" pitchFamily="34" charset="0"/>
            </a:endParaRPr>
          </a:p>
          <a:p>
            <a:pPr marL="117642" indent="-117642" eaLnBrk="1" hangingPunct="1">
              <a:lnSpc>
                <a:spcPct val="80000"/>
              </a:lnSpc>
              <a:spcBef>
                <a:spcPct val="0"/>
              </a:spcBef>
            </a:pPr>
            <a:r>
              <a:rPr lang="en-US" sz="1200" kern="1200" dirty="0" smtClean="0">
                <a:solidFill>
                  <a:schemeClr val="tx1"/>
                </a:solidFill>
                <a:latin typeface="Arial" charset="0"/>
                <a:ea typeface="ＭＳ Ｐゴシック" pitchFamily="34" charset="-128"/>
                <a:cs typeface="+mn-cs"/>
              </a:rPr>
              <a:t>NPC International operates more than 1,200 Pizza Hut restaurants worldwide, and it has adopted web-based applications for various internal functions, such as payroll, HR operations and invoice approval for purchasing of pizza ingredients and other supplies. The web applications are built using the SpringSource-led Spring Framework, and therefore the transition to tc Server was seamless.</a:t>
            </a:r>
            <a:endParaRPr lang="en-US" sz="1100"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A76F176C-622A-4C9C-8FC7-CBD3DC3F6B0F}" type="slidenum">
              <a:rPr lang="en-US" smtClean="0">
                <a:ea typeface="ＭＳ Ｐゴシック" pitchFamily="34" charset="-128"/>
              </a:rPr>
              <a:pPr/>
              <a:t>31</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spcBef>
                <a:spcPct val="0"/>
              </a:spcBef>
              <a:spcAft>
                <a:spcPct val="40000"/>
              </a:spcAft>
            </a:pPr>
            <a:r>
              <a:rPr lang="en-US" b="1" dirty="0" err="1" smtClean="0">
                <a:solidFill>
                  <a:srgbClr val="333333"/>
                </a:solidFill>
              </a:rPr>
              <a:t>SpringSource</a:t>
            </a:r>
            <a:r>
              <a:rPr lang="en-US" b="1" dirty="0" smtClean="0">
                <a:solidFill>
                  <a:srgbClr val="333333"/>
                </a:solidFill>
              </a:rPr>
              <a:t> Application Platform</a:t>
            </a:r>
          </a:p>
          <a:p>
            <a:pPr fontAlgn="base">
              <a:spcBef>
                <a:spcPct val="0"/>
              </a:spcBef>
              <a:spcAft>
                <a:spcPct val="40000"/>
              </a:spcAft>
            </a:pPr>
            <a:r>
              <a:rPr lang="en-US" dirty="0" smtClean="0">
                <a:solidFill>
                  <a:srgbClr val="333333"/>
                </a:solidFill>
              </a:rPr>
              <a:t>The ideal application platform environment to run and manage your custom, Java applications – in the datacenter, virtualized environment, or the cloud.</a:t>
            </a:r>
            <a:endParaRPr lang="en-US" dirty="0">
              <a:solidFill>
                <a:srgbClr val="333333"/>
              </a:solidFill>
            </a:endParaRPr>
          </a:p>
        </p:txBody>
      </p:sp>
      <p:sp>
        <p:nvSpPr>
          <p:cNvPr id="4" name="Slide Number Placeholder 3"/>
          <p:cNvSpPr>
            <a:spLocks noGrp="1"/>
          </p:cNvSpPr>
          <p:nvPr>
            <p:ph type="sldNum" sz="quarter" idx="10"/>
          </p:nvPr>
        </p:nvSpPr>
        <p:spPr/>
        <p:txBody>
          <a:bodyPr/>
          <a:lstStyle/>
          <a:p>
            <a:fld id="{EAFCCBF8-B328-4C4F-B145-AC3A50EE568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dirty="0" smtClean="0">
                <a:latin typeface="Arial" pitchFamily="34" charset="0"/>
              </a:rPr>
              <a:t>http://www.indeed.com/jobtrends?q=websphere+and+java+and+developer%2C+weblogic+and+java+and+developer%2C+spring+and+java+and+developer&amp;l=</a:t>
            </a:r>
          </a:p>
          <a:p>
            <a:endParaRPr lang="en-US" dirty="0" smtClean="0">
              <a:latin typeface="Arial" pitchFamily="34" charset="0"/>
            </a:endParaRPr>
          </a:p>
          <a:p>
            <a:r>
              <a:rPr lang="en-US" dirty="0" smtClean="0">
                <a:latin typeface="Arial" pitchFamily="34" charset="0"/>
              </a:rPr>
              <a:t>Gartner: Spring: Past, Present and Future, 15 June 2009</a:t>
            </a:r>
          </a:p>
          <a:p>
            <a:endParaRPr lang="en-US" dirty="0" smtClean="0">
              <a:latin typeface="Arial" pitchFamily="34" charset="0"/>
            </a:endParaRPr>
          </a:p>
          <a:p>
            <a:r>
              <a:rPr lang="en-US" dirty="0" smtClean="0">
                <a:latin typeface="Arial" pitchFamily="34" charset="0"/>
              </a:rPr>
              <a:t>Evans Data Corporation, Spring Usage Study, November 2008</a:t>
            </a:r>
          </a:p>
        </p:txBody>
      </p:sp>
      <p:sp>
        <p:nvSpPr>
          <p:cNvPr id="13316" name="Slide Number Placeholder 3"/>
          <p:cNvSpPr>
            <a:spLocks noGrp="1"/>
          </p:cNvSpPr>
          <p:nvPr>
            <p:ph type="sldNum" sz="quarter" idx="5"/>
          </p:nvPr>
        </p:nvSpPr>
        <p:spPr>
          <a:noFill/>
        </p:spPr>
        <p:txBody>
          <a:bodyPr/>
          <a:lstStyle/>
          <a:p>
            <a:fld id="{5C9BF50E-C612-4A73-B629-6D4E4A927C48}"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smtClean="0"/>
              <a:t>First we need to discuss: “What do we mean by New Applications?  What is new about applications and why does that mean we need a cloud application platform?”  </a:t>
            </a:r>
          </a:p>
          <a:p>
            <a:endParaRPr lang="en-US" sz="1000" dirty="0" smtClean="0"/>
          </a:p>
          <a:p>
            <a:r>
              <a:rPr lang="en-US" sz="1000" dirty="0" smtClean="0"/>
              <a:t>[CLICK]  First, applications today are almost always written to high level frameworks, such as the Spring Framework for Enterprise Java or Ruby-on-Rails for Web applications.  These frameworks have made developers more efficient and productive.  From the perspective of a developer, in many ways the framework IS the platform.  As the frameworks continue to evolve, it is essential that the technology underneath that actually runs the applications, keeps up and we make sure that the efficiency gained for the developer when writing the code is not then lost when deploying and running the app. </a:t>
            </a:r>
          </a:p>
          <a:p>
            <a:endParaRPr lang="en-US" sz="1000" dirty="0" smtClean="0"/>
          </a:p>
          <a:p>
            <a:r>
              <a:rPr lang="en-US" sz="1000" dirty="0" smtClean="0"/>
              <a:t>[CLICK]  Second, even developers building relatively traditional enterprise applications are finding themselves facing new requirements related the emergence of new devices, particularly mobile devices, and a need to integrate with new, Web-based services such as social networks or SaaS applications.</a:t>
            </a:r>
          </a:p>
          <a:p>
            <a:endParaRPr lang="en-US" sz="1000" dirty="0" smtClean="0"/>
          </a:p>
          <a:p>
            <a:r>
              <a:rPr lang="en-US" sz="1000" dirty="0" smtClean="0"/>
              <a:t>[CLICK] Third, applications today are generating far more data – and many more types of data – than ever before.  The traditional idea that all data goes into a (standard relational) database simply no longer applies given the data volumes, the increasingly real-time nature of applications, and the desire for elastic scale .  Certainly, web giants like Google, Amazon and Facebook have innovated aggressively in new data management technologies and there is an explosion of new open source projects focused on caching or ‘NoSQL’ data solutions.  </a:t>
            </a:r>
          </a:p>
          <a:p>
            <a:endParaRPr lang="en-US" sz="1000" dirty="0" smtClean="0"/>
          </a:p>
          <a:p>
            <a:r>
              <a:rPr lang="en-US" sz="1000" dirty="0" smtClean="0"/>
              <a:t>[CLICK] Finally, as we at VMware know very well, the world of infrastructure is entirely different today from even five years ago.  Today, the infrastructure is virtual and dynamic, sometimes on-premise and sometimes remote, and new ideas are emerging for infrastructure-as-a-service and platform-as-a-service.  Clearly, we need to consider whether the application runtime and data management approaches designed ten and twenty years ago for large, static servers in secured, private datacenters are still the best choices today.</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6393214-E01E-4B40-BFB0-E8DC1336EA34}"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latin typeface="Arial" pitchFamily="34" charset="0"/>
              </a:rPr>
              <a:t>SpringSource Tool Suite (STS) provides the best way for a developer to get started with Spring or Grails.</a:t>
            </a:r>
          </a:p>
          <a:p>
            <a:r>
              <a:rPr lang="en-US" dirty="0" smtClean="0">
                <a:latin typeface="Arial" pitchFamily="34" charset="0"/>
              </a:rPr>
              <a:t>Since it embeds the developer edition of tc Server, developers get the benefits of using the Spring Insight performance dashboard which automatically </a:t>
            </a:r>
            <a:r>
              <a:rPr lang="en-US" dirty="0" err="1" smtClean="0">
                <a:latin typeface="Arial" pitchFamily="34" charset="0"/>
              </a:rPr>
              <a:t>instrucments</a:t>
            </a:r>
            <a:r>
              <a:rPr lang="en-US" dirty="0" smtClean="0">
                <a:latin typeface="Arial" pitchFamily="34" charset="0"/>
              </a:rPr>
              <a:t> their existing Spring applications and provides deep insight into Spring application performance.</a:t>
            </a:r>
          </a:p>
          <a:p>
            <a:endParaRPr lang="en-US" dirty="0" smtClean="0">
              <a:latin typeface="Arial" pitchFamily="34" charset="0"/>
            </a:endParaRPr>
          </a:p>
          <a:p>
            <a:r>
              <a:rPr lang="en-US" dirty="0" smtClean="0">
                <a:latin typeface="Arial" pitchFamily="34" charset="0"/>
              </a:rPr>
              <a:t>STS provides a rich set of visual tools, wizards, code generation tools and tutorials that help a developer create applications very quickly.</a:t>
            </a:r>
          </a:p>
          <a:p>
            <a:endParaRPr lang="en-US" dirty="0" smtClean="0">
              <a:latin typeface="Arial" pitchFamily="34" charset="0"/>
            </a:endParaRPr>
          </a:p>
          <a:p>
            <a:r>
              <a:rPr lang="en-US" dirty="0" smtClean="0">
                <a:latin typeface="Arial" pitchFamily="34" charset="0"/>
              </a:rPr>
              <a:t>STS enables developers to deploy their applications onto any Java application server (tc Server, </a:t>
            </a:r>
            <a:r>
              <a:rPr lang="en-US" dirty="0" err="1" smtClean="0">
                <a:latin typeface="Arial" pitchFamily="34" charset="0"/>
              </a:rPr>
              <a:t>WebLogic</a:t>
            </a:r>
            <a:r>
              <a:rPr lang="en-US" dirty="0" smtClean="0">
                <a:latin typeface="Arial" pitchFamily="34" charset="0"/>
              </a:rPr>
              <a:t>, etc), deploy into VMware Workstation and VMware Lab Manager environments, and deploy into cloud platforms such as Cloud Foundry. The key point here is that we provide c consistent developer experience no matter what the deployment target may be (developer desktop, data center, or cloud)</a:t>
            </a:r>
          </a:p>
        </p:txBody>
      </p:sp>
      <p:sp>
        <p:nvSpPr>
          <p:cNvPr id="46084" name="Slide Number Placeholder 3"/>
          <p:cNvSpPr>
            <a:spLocks noGrp="1"/>
          </p:cNvSpPr>
          <p:nvPr>
            <p:ph type="sldNum" sz="quarter" idx="5"/>
          </p:nvPr>
        </p:nvSpPr>
        <p:spPr>
          <a:noFill/>
        </p:spPr>
        <p:txBody>
          <a:bodyPr/>
          <a:lstStyle/>
          <a:p>
            <a:fld id="{743234A3-86AD-472F-9F7A-8A04A770ED23}"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a:buFont typeface="StarSymbol" charset="0"/>
              <a:buNone/>
            </a:pPr>
            <a:fld id="{409E7AE3-6237-4AF7-A6E7-5CC1207AC9CE}" type="slidenum">
              <a:rPr lang="en-GB" smtClean="0">
                <a:ea typeface="ＭＳ Ｐゴシック" pitchFamily="34" charset="-128"/>
              </a:rPr>
              <a:pPr>
                <a:buFont typeface="StarSymbol" charset="0"/>
                <a:buNone/>
              </a:pPr>
              <a:t>7</a:t>
            </a:fld>
            <a:endParaRPr lang="en-GB" smtClean="0">
              <a:ea typeface="ＭＳ Ｐゴシック" pitchFamily="3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latin typeface="Arial" pitchFamily="34" charset="0"/>
              </a:rPr>
              <a:t>As mentioned previously, Spring powers 50% of the applications running on WebSphere, WebLogic, and Tomcat.</a:t>
            </a:r>
          </a:p>
          <a:p>
            <a:endParaRPr lang="en-US" smtClean="0">
              <a:latin typeface="Arial" pitchFamily="34" charset="0"/>
            </a:endParaRPr>
          </a:p>
          <a:p>
            <a:r>
              <a:rPr lang="en-US" smtClean="0">
                <a:latin typeface="Arial" pitchFamily="34" charset="0"/>
              </a:rPr>
              <a:t>The widespread use of Spring alleviates the need for many of the services in heavyweight J2EE application servers such as IBM WebSphere and Oracle (BEA) WebLogic, however, and Apache Tomcat rose in popularity at the same time as Spring due to some of the same value propositions. </a:t>
            </a:r>
          </a:p>
          <a:p>
            <a:endParaRPr lang="en-US" smtClean="0">
              <a:latin typeface="Arial" pitchFamily="34" charset="0"/>
            </a:endParaRPr>
          </a:p>
          <a:p>
            <a:r>
              <a:rPr lang="en-US" smtClean="0">
                <a:latin typeface="Arial" pitchFamily="34" charset="0"/>
              </a:rPr>
              <a:t>This has led to Tomcat being the most widely used Java application server on the market. Note that the %’s on the chart don’t add up to 100% since most enterprises deploy two or more Java application servers. Tomcat is by far the most widely deployed.</a:t>
            </a:r>
          </a:p>
          <a:p>
            <a:endParaRPr lang="en-US" smtClean="0">
              <a:latin typeface="Arial" pitchFamily="34" charset="0"/>
            </a:endParaRPr>
          </a:p>
          <a:p>
            <a:r>
              <a:rPr lang="en-US" smtClean="0">
                <a:latin typeface="Arial" pitchFamily="34" charset="0"/>
              </a:rPr>
              <a:t>SpringSource provides tc Server, an enterprise version of Tomcat that delivers the efficiency and control enterprises need for widely deploying lightweight platforms. Since SpringSource employs the key open source leaders driving the majority of feature enhancements and bug fixes for Tomcat, we are uniquely positioned to deliver this value to the market.</a:t>
            </a:r>
          </a:p>
          <a:p>
            <a:endParaRPr lang="en-US" smtClean="0">
              <a:latin typeface="Arial" pitchFamily="34" charset="0"/>
            </a:endParaRPr>
          </a:p>
          <a:p>
            <a:r>
              <a:rPr lang="en-US" smtClean="0">
                <a:latin typeface="Arial" pitchFamily="34" charset="0"/>
              </a:rPr>
              <a:t>SpringSource is driving this shift to lightweight platforms because it is the best path to achieving new levels of efficiency and flexibility for our customers. </a:t>
            </a:r>
          </a:p>
          <a:p>
            <a:r>
              <a:rPr lang="en-US" smtClean="0">
                <a:latin typeface="Arial" pitchFamily="34" charset="0"/>
              </a:rPr>
              <a:t>Deploying a lightweight platform running on virtualized infrastructure provides the ultimate flexibility and agility as our customers plot their course towards cloud computing. </a:t>
            </a:r>
          </a:p>
          <a:p>
            <a:endParaRPr lang="en-US" smtClean="0">
              <a:latin typeface="Arial" pitchFamily="34" charset="0"/>
            </a:endParaRPr>
          </a:p>
          <a:p>
            <a:r>
              <a:rPr lang="en-US" smtClean="0">
                <a:latin typeface="Arial" pitchFamily="34" charset="0"/>
              </a:rPr>
              <a:t>What Benefits can be obtained by embracing a lightweight platform?</a:t>
            </a:r>
          </a:p>
          <a:p>
            <a:r>
              <a:rPr lang="en-US" smtClean="0">
                <a:latin typeface="Arial" pitchFamily="34" charset="0"/>
              </a:rPr>
              <a:t>- Simpler Installation and Provisioning: 20X Smaller Install Footprint: Less than 50MB vs. multi-Gigabytes</a:t>
            </a:r>
          </a:p>
          <a:p>
            <a:r>
              <a:rPr lang="en-US" smtClean="0">
                <a:latin typeface="Arial" pitchFamily="34" charset="0"/>
              </a:rPr>
              <a:t>- Simpler Configuration and Deployment: Lower complexity across Dev, QA, Staging, Production</a:t>
            </a:r>
          </a:p>
          <a:p>
            <a:r>
              <a:rPr lang="en-US" smtClean="0">
                <a:latin typeface="Arial" pitchFamily="34" charset="0"/>
              </a:rPr>
              <a:t>- Efficient Resource Utilization: Less application infrastructure = More flexibility for your applications</a:t>
            </a:r>
          </a:p>
          <a:p>
            <a:r>
              <a:rPr lang="en-US" smtClean="0">
                <a:latin typeface="Arial" pitchFamily="34" charset="0"/>
              </a:rPr>
              <a:t>- Easier Upgrade and Migration: Less infrastructure = Lower complexity = Faster migration / upgrade</a:t>
            </a:r>
          </a:p>
          <a:p>
            <a:r>
              <a:rPr lang="en-US" smtClean="0">
                <a:latin typeface="Arial" pitchFamily="34" charset="0"/>
              </a:rPr>
              <a:t>- Developer Productivity: Lightweight platforms support agile development methodologies</a:t>
            </a:r>
          </a:p>
          <a:p>
            <a:endParaRPr lang="en-US" smtClean="0">
              <a:latin typeface="Arial" pitchFamily="34" charset="0"/>
            </a:endParaRPr>
          </a:p>
          <a:p>
            <a:r>
              <a:rPr lang="en-US" smtClean="0">
                <a:latin typeface="Arial" pitchFamily="34" charset="0"/>
              </a:rPr>
              <a:t>Tc Server is enabling the path to cloud for such customers as Fidelity, EMC, Associated Newspapers, etc.</a:t>
            </a:r>
          </a:p>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8138" indent="-338138">
              <a:spcBef>
                <a:spcPts val="60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200" smtClean="0">
                <a:solidFill>
                  <a:srgbClr val="000000"/>
                </a:solidFill>
                <a:latin typeface="Verdana" pitchFamily="34" charset="0"/>
              </a:rPr>
              <a:t>Support from Experts</a:t>
            </a:r>
            <a:br>
              <a:rPr lang="en-GB" sz="1200" smtClean="0">
                <a:solidFill>
                  <a:srgbClr val="000000"/>
                </a:solidFill>
                <a:latin typeface="Verdana" pitchFamily="34" charset="0"/>
              </a:rPr>
            </a:br>
            <a:endParaRPr lang="en-GB" sz="1200" smtClean="0">
              <a:solidFill>
                <a:srgbClr val="000000"/>
              </a:solidFill>
              <a:latin typeface="Verdana" pitchFamily="34" charset="0"/>
            </a:endParaRPr>
          </a:p>
          <a:p>
            <a:pPr marL="338138" indent="-338138">
              <a:spcBef>
                <a:spcPts val="60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200" smtClean="0">
                <a:solidFill>
                  <a:srgbClr val="000000"/>
                </a:solidFill>
                <a:latin typeface="Verdana" pitchFamily="34" charset="0"/>
              </a:rPr>
              <a:t>Over 80% of Tomcat commits</a:t>
            </a:r>
            <a:br>
              <a:rPr lang="en-GB" sz="1200" smtClean="0">
                <a:solidFill>
                  <a:srgbClr val="000000"/>
                </a:solidFill>
                <a:latin typeface="Verdana" pitchFamily="34" charset="0"/>
              </a:rPr>
            </a:br>
            <a:endParaRPr lang="en-GB" sz="1200" smtClean="0">
              <a:solidFill>
                <a:srgbClr val="000000"/>
              </a:solidFill>
              <a:latin typeface="Verdana" pitchFamily="34" charset="0"/>
            </a:endParaRPr>
          </a:p>
          <a:p>
            <a:pPr marL="338138" indent="-338138">
              <a:spcBef>
                <a:spcPts val="60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200" smtClean="0">
                <a:solidFill>
                  <a:srgbClr val="000000"/>
                </a:solidFill>
                <a:latin typeface="Verdana" pitchFamily="34" charset="0"/>
              </a:rPr>
              <a:t>Over 95% security/bug patches</a:t>
            </a:r>
            <a:br>
              <a:rPr lang="en-GB" sz="1200" smtClean="0">
                <a:solidFill>
                  <a:srgbClr val="000000"/>
                </a:solidFill>
                <a:latin typeface="Verdana" pitchFamily="34" charset="0"/>
              </a:rPr>
            </a:br>
            <a:endParaRPr lang="en-GB" sz="1200" smtClean="0">
              <a:solidFill>
                <a:srgbClr val="000000"/>
              </a:solidFill>
              <a:latin typeface="Verdana" pitchFamily="34" charset="0"/>
            </a:endParaRPr>
          </a:p>
          <a:p>
            <a:pPr marL="338138" indent="-338138">
              <a:spcBef>
                <a:spcPts val="600"/>
              </a:spcBef>
              <a:buFont typeface="Verdana"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200" smtClean="0">
                <a:solidFill>
                  <a:srgbClr val="000000"/>
                </a:solidFill>
                <a:latin typeface="Verdana" pitchFamily="34" charset="0"/>
              </a:rPr>
              <a:t>98.5% Annual Support Renewal Rate</a:t>
            </a:r>
          </a:p>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99770" y="4409758"/>
            <a:ext cx="5598160" cy="4177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0379">
              <a:spcBef>
                <a:spcPts val="432"/>
              </a:spcBef>
            </a:pPr>
            <a:r>
              <a:rPr lang="en-US">
                <a:solidFill>
                  <a:srgbClr val="333333"/>
                </a:solidFill>
                <a:latin typeface="Arial" charset="0"/>
                <a:cs typeface="Arial" charset="0"/>
                <a:sym typeface="Arial" charset="0"/>
              </a:rPr>
              <a:t>tc Server also enhances its Tomcat compatible core with advanced diagnostics. For example, tc Server supports request level diagnostics that detect slow running requests and identifies the time spent during the request in garbage collection and database operations - frequent causes of slow requests.  The diagnostics for database operations provide access to the SQL that triggered the slow request making root cause analysis significantly simpler.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1100" y="696913"/>
            <a:ext cx="4627563" cy="3471862"/>
          </a:xfrm>
          <a:ln/>
        </p:spPr>
      </p:sp>
      <p:sp>
        <p:nvSpPr>
          <p:cNvPr id="43011" name="Notes Placeholder 2"/>
          <p:cNvSpPr>
            <a:spLocks noGrp="1"/>
          </p:cNvSpPr>
          <p:nvPr>
            <p:ph type="body" idx="1"/>
          </p:nvPr>
        </p:nvSpPr>
        <p:spPr>
          <a:noFill/>
          <a:ln/>
        </p:spPr>
        <p:txBody>
          <a:bodyPr/>
          <a:lstStyle/>
          <a:p>
            <a:r>
              <a:rPr lang="en-US" smtClean="0"/>
              <a:t>Efficient, lean, fit-to-purpose runtime platform</a:t>
            </a:r>
          </a:p>
          <a:p>
            <a:r>
              <a:rPr lang="en-US" smtClean="0"/>
              <a:t>Lower cost and complexity</a:t>
            </a:r>
          </a:p>
          <a:p>
            <a:r>
              <a:rPr lang="en-US" smtClean="0"/>
              <a:t>Enterprise capabilities on Tomcat-compatible base</a:t>
            </a:r>
          </a:p>
          <a:p>
            <a:r>
              <a:rPr lang="en-US" smtClean="0"/>
              <a:t>Great platform to run Spring &amp; Grails applications</a:t>
            </a:r>
          </a:p>
          <a:p>
            <a:pPr>
              <a:spcBef>
                <a:spcPct val="0"/>
              </a:spcBef>
            </a:pPr>
            <a:endParaRPr lang="en-US" smtClean="0"/>
          </a:p>
          <a:p>
            <a:pPr>
              <a:spcBef>
                <a:spcPct val="0"/>
              </a:spcBef>
            </a:pPr>
            <a:r>
              <a:rPr lang="en-US" smtClean="0"/>
              <a:t>===</a:t>
            </a:r>
          </a:p>
          <a:p>
            <a:pPr>
              <a:spcBef>
                <a:spcPct val="0"/>
              </a:spcBef>
            </a:pPr>
            <a:r>
              <a:rPr lang="en-US" smtClean="0"/>
              <a:t>SpringSource tc Server is an enterprise version of Tomcat that provides the operational capabilities that operations needs while preserving the lightweight footprint of Tomcat that developers love. </a:t>
            </a:r>
          </a:p>
          <a:p>
            <a:pPr>
              <a:spcBef>
                <a:spcPct val="0"/>
              </a:spcBef>
            </a:pPr>
            <a:endParaRPr lang="en-US" smtClean="0"/>
          </a:p>
          <a:p>
            <a:pPr>
              <a:spcBef>
                <a:spcPct val="0"/>
              </a:spcBef>
            </a:pPr>
            <a:r>
              <a:rPr lang="en-US" smtClean="0"/>
              <a:t>Tc Server provides an efficient, lean, fit to purpose runtime platform that enables customers to achieve much lower cost and complexity.</a:t>
            </a:r>
          </a:p>
          <a:p>
            <a:pPr>
              <a:spcBef>
                <a:spcPct val="0"/>
              </a:spcBef>
            </a:pPr>
            <a:r>
              <a:rPr lang="en-US" smtClean="0"/>
              <a:t>It provides a great platform to run Spring applications as well as standard non-EJB Java web applications. </a:t>
            </a:r>
          </a:p>
          <a:p>
            <a:pPr>
              <a:spcBef>
                <a:spcPct val="0"/>
              </a:spcBef>
            </a:pPr>
            <a:endParaRPr lang="en-US" smtClean="0"/>
          </a:p>
          <a:p>
            <a:pPr>
              <a:spcBef>
                <a:spcPct val="0"/>
              </a:spcBef>
            </a:pPr>
            <a:r>
              <a:rPr lang="en-US" smtClean="0"/>
              <a:t>Tc Server is ideal for those who are already widely using Tomcat today but need the operational management capabilities that Tomcat does not provide today.</a:t>
            </a:r>
          </a:p>
          <a:p>
            <a:pPr>
              <a:spcBef>
                <a:spcPct val="0"/>
              </a:spcBef>
            </a:pPr>
            <a:r>
              <a:rPr lang="en-US" smtClean="0"/>
              <a:t>It is also a great platform for running Spring applications that are running on other platforms such as WebLogic or WebSphere and doing so with significantly less cost and complexity.</a:t>
            </a:r>
          </a:p>
          <a:p>
            <a:pPr>
              <a:spcBef>
                <a:spcPct val="0"/>
              </a:spcBef>
            </a:pPr>
            <a:endParaRPr lang="en-US" smtClean="0"/>
          </a:p>
        </p:txBody>
      </p:sp>
      <p:sp>
        <p:nvSpPr>
          <p:cNvPr id="43012" name="Slide Number Placeholder 3"/>
          <p:cNvSpPr>
            <a:spLocks noGrp="1"/>
          </p:cNvSpPr>
          <p:nvPr>
            <p:ph type="sldNum" sz="quarter" idx="5"/>
          </p:nvPr>
        </p:nvSpPr>
        <p:spPr>
          <a:noFill/>
        </p:spPr>
        <p:txBody>
          <a:bodyPr/>
          <a:lstStyle/>
          <a:p>
            <a:fld id="{A7B43E38-06DB-4011-9ADA-750DF0026412}"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2011 VMware Inc. All rights reserved</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91066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7317930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246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24186710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10120471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defTabSz="457200">
              <a:spcAft>
                <a:spcPct val="0"/>
              </a:spcAft>
            </a:pPr>
            <a:r>
              <a:rPr lang="en-US" sz="600" dirty="0" smtClean="0">
                <a:solidFill>
                  <a:srgbClr val="C0C0C0">
                    <a:lumMod val="75000"/>
                  </a:srgbClr>
                </a:solidFill>
                <a:ea typeface="ＭＳ Ｐゴシック"/>
                <a:cs typeface="ＭＳ Ｐゴシック"/>
              </a:rPr>
              <a:t>© 2009 VMware Inc. All rights reserved</a:t>
            </a:r>
          </a:p>
        </p:txBody>
      </p:sp>
    </p:spTree>
    <p:extLst>
      <p:ext uri="{BB962C8B-B14F-4D97-AF65-F5344CB8AC3E}">
        <p14:creationId xmlns:p14="http://schemas.microsoft.com/office/powerpoint/2010/main" val="974198181"/>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96680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16169496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78443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23730615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4666562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defTabSz="457200">
              <a:spcAft>
                <a:spcPct val="0"/>
              </a:spcAft>
            </a:pPr>
            <a:r>
              <a:rPr lang="en-US" sz="600" dirty="0" smtClean="0">
                <a:solidFill>
                  <a:srgbClr val="C0C0C0">
                    <a:lumMod val="75000"/>
                  </a:srgbClr>
                </a:solidFill>
                <a:ea typeface="ＭＳ Ｐゴシック"/>
                <a:cs typeface="ＭＳ Ｐゴシック"/>
              </a:rPr>
              <a:t>© 2009 VMware Inc. All rights reserved</a:t>
            </a:r>
          </a:p>
        </p:txBody>
      </p:sp>
    </p:spTree>
    <p:extLst>
      <p:ext uri="{BB962C8B-B14F-4D97-AF65-F5344CB8AC3E}">
        <p14:creationId xmlns:p14="http://schemas.microsoft.com/office/powerpoint/2010/main" val="488827884"/>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91750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3872673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0788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9690574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128015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DB4EF5C-483B-EF4D-A1A7-C9B0FE64A64C}" type="slidenum">
              <a:rPr lang="en-US"/>
              <a:pPr/>
              <a:t>‹#›</a:t>
            </a:fld>
            <a:endParaRPr lang="en-US"/>
          </a:p>
        </p:txBody>
      </p:sp>
    </p:spTree>
    <p:extLst>
      <p:ext uri="{BB962C8B-B14F-4D97-AF65-F5344CB8AC3E}">
        <p14:creationId xmlns:p14="http://schemas.microsoft.com/office/powerpoint/2010/main" val="394991502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E6BE8C-AADE-4B46-8B2A-5D8172FDABF6}" type="slidenum">
              <a:rPr lang="en-US"/>
              <a:pPr/>
              <a:t>‹#›</a:t>
            </a:fld>
            <a:endParaRPr lang="en-US"/>
          </a:p>
        </p:txBody>
      </p:sp>
    </p:spTree>
    <p:extLst>
      <p:ext uri="{BB962C8B-B14F-4D97-AF65-F5344CB8AC3E}">
        <p14:creationId xmlns:p14="http://schemas.microsoft.com/office/powerpoint/2010/main" val="50166240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A96264-1D32-1B4F-A3F0-ECCD044459FC}" type="slidenum">
              <a:rPr lang="en-US"/>
              <a:pPr/>
              <a:t>‹#›</a:t>
            </a:fld>
            <a:endParaRPr lang="en-US"/>
          </a:p>
        </p:txBody>
      </p:sp>
    </p:spTree>
    <p:extLst>
      <p:ext uri="{BB962C8B-B14F-4D97-AF65-F5344CB8AC3E}">
        <p14:creationId xmlns:p14="http://schemas.microsoft.com/office/powerpoint/2010/main" val="93068667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7A81B00-F575-B045-955A-2210D78DBBCD}" type="slidenum">
              <a:rPr lang="en-US"/>
              <a:pPr/>
              <a:t>‹#›</a:t>
            </a:fld>
            <a:endParaRPr lang="en-US"/>
          </a:p>
        </p:txBody>
      </p:sp>
    </p:spTree>
    <p:extLst>
      <p:ext uri="{BB962C8B-B14F-4D97-AF65-F5344CB8AC3E}">
        <p14:creationId xmlns:p14="http://schemas.microsoft.com/office/powerpoint/2010/main" val="105685410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DAADF82-5234-454D-A5D6-B3C777BC8D92}" type="slidenum">
              <a:rPr lang="en-US"/>
              <a:pPr/>
              <a:t>‹#›</a:t>
            </a:fld>
            <a:endParaRPr lang="en-US"/>
          </a:p>
        </p:txBody>
      </p:sp>
    </p:spTree>
    <p:extLst>
      <p:ext uri="{BB962C8B-B14F-4D97-AF65-F5344CB8AC3E}">
        <p14:creationId xmlns:p14="http://schemas.microsoft.com/office/powerpoint/2010/main" val="74004868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6250FE4-D98A-EA4E-A8CE-AEFE5120E2BE}" type="slidenum">
              <a:rPr lang="en-US"/>
              <a:pPr/>
              <a:t>‹#›</a:t>
            </a:fld>
            <a:endParaRPr lang="en-US"/>
          </a:p>
        </p:txBody>
      </p:sp>
    </p:spTree>
    <p:extLst>
      <p:ext uri="{BB962C8B-B14F-4D97-AF65-F5344CB8AC3E}">
        <p14:creationId xmlns:p14="http://schemas.microsoft.com/office/powerpoint/2010/main" val="281232637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132A9B-A4D8-4B4B-B9BA-47F0FC0BC988}" type="slidenum">
              <a:rPr lang="en-US"/>
              <a:pPr/>
              <a:t>‹#›</a:t>
            </a:fld>
            <a:endParaRPr lang="en-US"/>
          </a:p>
        </p:txBody>
      </p:sp>
    </p:spTree>
    <p:extLst>
      <p:ext uri="{BB962C8B-B14F-4D97-AF65-F5344CB8AC3E}">
        <p14:creationId xmlns:p14="http://schemas.microsoft.com/office/powerpoint/2010/main" val="231585000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26F24E9-9BC9-7D4C-A882-5E32577C3D88}" type="slidenum">
              <a:rPr lang="en-US"/>
              <a:pPr/>
              <a:t>‹#›</a:t>
            </a:fld>
            <a:endParaRPr lang="en-US"/>
          </a:p>
        </p:txBody>
      </p:sp>
    </p:spTree>
    <p:extLst>
      <p:ext uri="{BB962C8B-B14F-4D97-AF65-F5344CB8AC3E}">
        <p14:creationId xmlns:p14="http://schemas.microsoft.com/office/powerpoint/2010/main" val="366746070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0C3A4C5-367D-FE4F-A896-E3B2D105E41A}" type="slidenum">
              <a:rPr lang="en-US"/>
              <a:pPr/>
              <a:t>‹#›</a:t>
            </a:fld>
            <a:endParaRPr lang="en-US"/>
          </a:p>
        </p:txBody>
      </p:sp>
    </p:spTree>
    <p:extLst>
      <p:ext uri="{BB962C8B-B14F-4D97-AF65-F5344CB8AC3E}">
        <p14:creationId xmlns:p14="http://schemas.microsoft.com/office/powerpoint/2010/main" val="294585780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6A3D36-6437-9549-8070-BE83F9C9B8EB}" type="slidenum">
              <a:rPr lang="en-US"/>
              <a:pPr/>
              <a:t>‹#›</a:t>
            </a:fld>
            <a:endParaRPr lang="en-US"/>
          </a:p>
        </p:txBody>
      </p:sp>
    </p:spTree>
    <p:extLst>
      <p:ext uri="{BB962C8B-B14F-4D97-AF65-F5344CB8AC3E}">
        <p14:creationId xmlns:p14="http://schemas.microsoft.com/office/powerpoint/2010/main" val="126345581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177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0"/>
            <a:ext cx="620395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63767AD-2820-174D-8630-4D2EFC001CE2}" type="slidenum">
              <a:rPr lang="en-US"/>
              <a:pPr/>
              <a:t>‹#›</a:t>
            </a:fld>
            <a:endParaRPr lang="en-US"/>
          </a:p>
        </p:txBody>
      </p:sp>
    </p:spTree>
    <p:extLst>
      <p:ext uri="{BB962C8B-B14F-4D97-AF65-F5344CB8AC3E}">
        <p14:creationId xmlns:p14="http://schemas.microsoft.com/office/powerpoint/2010/main" val="13670087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4877336-0369-544F-9E9F-69D64E9CEB7F}" type="slidenum">
              <a:rPr lang="en-US"/>
              <a:pPr/>
              <a:t>‹#›</a:t>
            </a:fld>
            <a:endParaRPr lang="en-US"/>
          </a:p>
        </p:txBody>
      </p:sp>
    </p:spTree>
    <p:extLst>
      <p:ext uri="{BB962C8B-B14F-4D97-AF65-F5344CB8AC3E}">
        <p14:creationId xmlns:p14="http://schemas.microsoft.com/office/powerpoint/2010/main" val="222922315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70492E-D8A9-3B4F-9A83-6579E65CFEE0}" type="slidenum">
              <a:rPr lang="en-US"/>
              <a:pPr/>
              <a:t>‹#›</a:t>
            </a:fld>
            <a:endParaRPr lang="en-US"/>
          </a:p>
        </p:txBody>
      </p:sp>
    </p:spTree>
    <p:extLst>
      <p:ext uri="{BB962C8B-B14F-4D97-AF65-F5344CB8AC3E}">
        <p14:creationId xmlns:p14="http://schemas.microsoft.com/office/powerpoint/2010/main" val="405154415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email"/>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ACD12F2-82BA-C04D-96CB-4332BEBD362F}" type="slidenum">
              <a:rPr lang="en-US"/>
              <a:pPr/>
              <a:t>‹#›</a:t>
            </a:fld>
            <a:endParaRPr lang="en-US"/>
          </a:p>
        </p:txBody>
      </p:sp>
    </p:spTree>
    <p:extLst>
      <p:ext uri="{BB962C8B-B14F-4D97-AF65-F5344CB8AC3E}">
        <p14:creationId xmlns:p14="http://schemas.microsoft.com/office/powerpoint/2010/main" val="377550119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95EF7F3-6905-1849-A178-D5E227DD254F}" type="slidenum">
              <a:rPr lang="en-US"/>
              <a:pPr/>
              <a:t>‹#›</a:t>
            </a:fld>
            <a:endParaRPr lang="en-US"/>
          </a:p>
        </p:txBody>
      </p:sp>
    </p:spTree>
    <p:extLst>
      <p:ext uri="{BB962C8B-B14F-4D97-AF65-F5344CB8AC3E}">
        <p14:creationId xmlns:p14="http://schemas.microsoft.com/office/powerpoint/2010/main" val="160982711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2230266-B6BB-ED4E-BC69-EDF6BB4264CA}" type="slidenum">
              <a:rPr lang="en-US"/>
              <a:pPr/>
              <a:t>‹#›</a:t>
            </a:fld>
            <a:endParaRPr lang="en-US"/>
          </a:p>
        </p:txBody>
      </p:sp>
    </p:spTree>
    <p:extLst>
      <p:ext uri="{BB962C8B-B14F-4D97-AF65-F5344CB8AC3E}">
        <p14:creationId xmlns:p14="http://schemas.microsoft.com/office/powerpoint/2010/main" val="339558946"/>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064BBB4-05BB-FB4E-A4C2-CF98F5356855}" type="slidenum">
              <a:rPr lang="en-US"/>
              <a:pPr/>
              <a:t>‹#›</a:t>
            </a:fld>
            <a:endParaRPr lang="en-US"/>
          </a:p>
        </p:txBody>
      </p:sp>
    </p:spTree>
    <p:extLst>
      <p:ext uri="{BB962C8B-B14F-4D97-AF65-F5344CB8AC3E}">
        <p14:creationId xmlns:p14="http://schemas.microsoft.com/office/powerpoint/2010/main" val="326767983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F61FB42-B87B-3A42-A1E1-50E21434E9A4}" type="slidenum">
              <a:rPr lang="en-US"/>
              <a:pPr/>
              <a:t>‹#›</a:t>
            </a:fld>
            <a:endParaRPr lang="en-US"/>
          </a:p>
        </p:txBody>
      </p:sp>
    </p:spTree>
    <p:extLst>
      <p:ext uri="{BB962C8B-B14F-4D97-AF65-F5344CB8AC3E}">
        <p14:creationId xmlns:p14="http://schemas.microsoft.com/office/powerpoint/2010/main" val="63762103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D6678C-B82C-F246-A761-15289F83147C}" type="slidenum">
              <a:rPr lang="en-US"/>
              <a:pPr/>
              <a:t>‹#›</a:t>
            </a:fld>
            <a:endParaRPr lang="en-US"/>
          </a:p>
        </p:txBody>
      </p:sp>
    </p:spTree>
    <p:extLst>
      <p:ext uri="{BB962C8B-B14F-4D97-AF65-F5344CB8AC3E}">
        <p14:creationId xmlns:p14="http://schemas.microsoft.com/office/powerpoint/2010/main" val="309349845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3FC978-A9BF-F441-927A-DAEDA7E463FA}" type="slidenum">
              <a:rPr lang="en-US"/>
              <a:pPr/>
              <a:t>‹#›</a:t>
            </a:fld>
            <a:endParaRPr lang="en-US"/>
          </a:p>
        </p:txBody>
      </p:sp>
    </p:spTree>
    <p:extLst>
      <p:ext uri="{BB962C8B-B14F-4D97-AF65-F5344CB8AC3E}">
        <p14:creationId xmlns:p14="http://schemas.microsoft.com/office/powerpoint/2010/main" val="44741850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C366AFB-DC61-644B-AE14-823CABDFE973}" type="slidenum">
              <a:rPr lang="en-US"/>
              <a:pPr/>
              <a:t>‹#›</a:t>
            </a:fld>
            <a:endParaRPr lang="en-US"/>
          </a:p>
        </p:txBody>
      </p:sp>
    </p:spTree>
    <p:extLst>
      <p:ext uri="{BB962C8B-B14F-4D97-AF65-F5344CB8AC3E}">
        <p14:creationId xmlns:p14="http://schemas.microsoft.com/office/powerpoint/2010/main" val="212836657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177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0"/>
            <a:ext cx="620395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01402D-C64D-E543-B167-D39500E36DD4}" type="slidenum">
              <a:rPr lang="en-US"/>
              <a:pPr/>
              <a:t>‹#›</a:t>
            </a:fld>
            <a:endParaRPr lang="en-US"/>
          </a:p>
        </p:txBody>
      </p:sp>
    </p:spTree>
    <p:extLst>
      <p:ext uri="{BB962C8B-B14F-4D97-AF65-F5344CB8AC3E}">
        <p14:creationId xmlns:p14="http://schemas.microsoft.com/office/powerpoint/2010/main" val="257858717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4013169598"/>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email"/>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49409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8502713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37306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30221753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9922520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333375"/>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3678653894"/>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34227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defTabSz="457200">
              <a:spcAft>
                <a:spcPct val="0"/>
              </a:spcAft>
            </a:pPr>
            <a:r>
              <a:rPr lang="en-US" sz="600" dirty="0" smtClean="0">
                <a:solidFill>
                  <a:srgbClr val="C0C0C0">
                    <a:lumMod val="75000"/>
                  </a:srgbClr>
                </a:solidFill>
                <a:ea typeface="ＭＳ Ｐゴシック"/>
                <a:cs typeface="ＭＳ Ｐゴシック"/>
              </a:rPr>
              <a:t>© 2009 VMware Inc. All rights reserved</a:t>
            </a:r>
          </a:p>
        </p:txBody>
      </p:sp>
    </p:spTree>
    <p:extLst>
      <p:ext uri="{BB962C8B-B14F-4D97-AF65-F5344CB8AC3E}">
        <p14:creationId xmlns:p14="http://schemas.microsoft.com/office/powerpoint/2010/main" val="365683748"/>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2.xml"/><Relationship Id="rId8"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3.xml"/><Relationship Id="rId8"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theme" Target="../theme/theme4.xml"/><Relationship Id="rId8" Type="http://schemas.openxmlformats.org/officeDocument/2006/relationships/image" Target="../media/image4.jpe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5.xml"/><Relationship Id="rId13" Type="http://schemas.openxmlformats.org/officeDocument/2006/relationships/image" Target="../media/image7.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6.xml"/><Relationship Id="rId13" Type="http://schemas.openxmlformats.org/officeDocument/2006/relationships/image" Target="../media/image8.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theme" Target="../theme/theme7.xml"/><Relationship Id="rId10" Type="http://schemas.openxmlformats.org/officeDocument/2006/relationships/image" Target="../media/image9.jpeg"/><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8" r:id="rId7"/>
    <p:sldLayoutId id="2147483739" r:id="rId8"/>
  </p:sldLayoutIdLst>
  <p:transition xmlns:p14="http://schemas.microsoft.com/office/powerpoint/2010/mai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l" defTabSz="457200">
              <a:spcAft>
                <a:spcPct val="0"/>
              </a:spcAft>
              <a:defRPr/>
            </a:pPr>
            <a:endParaRPr lang="en-US" sz="1800" dirty="0">
              <a:solidFill>
                <a:srgbClr val="333333"/>
              </a:solidFill>
              <a:ea typeface="ＭＳ Ｐゴシック"/>
              <a:cs typeface="ＭＳ Ｐゴシック"/>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l" defTabSz="457200">
              <a:spcAft>
                <a:spcPct val="0"/>
              </a:spcAft>
              <a:defRPr/>
            </a:pPr>
            <a:endParaRPr lang="en-US" sz="1800" dirty="0">
              <a:solidFill>
                <a:srgbClr val="333333"/>
              </a:solidFill>
              <a:ea typeface="ＭＳ Ｐゴシック"/>
              <a:cs typeface="ＭＳ Ｐゴシック"/>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defTabSz="457200">
              <a:defRPr/>
            </a:pPr>
            <a:endParaRPr lang="en-US" dirty="0">
              <a:solidFill>
                <a:srgbClr val="333333"/>
              </a:solidFill>
              <a:ea typeface="ＭＳ Ｐゴシック"/>
              <a:cs typeface="ＭＳ Ｐゴシック"/>
            </a:endParaRPr>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cs typeface="ＭＳ Ｐゴシック"/>
              </a:rPr>
              <a:pPr>
                <a:defRPr/>
              </a:pPr>
              <a:t>‹#›</a:t>
            </a:fld>
            <a:endParaRPr lang="en-US" dirty="0">
              <a:cs typeface="ＭＳ Ｐゴシック"/>
            </a:endParaRPr>
          </a:p>
        </p:txBody>
      </p:sp>
    </p:spTree>
    <p:extLst>
      <p:ext uri="{BB962C8B-B14F-4D97-AF65-F5344CB8AC3E}">
        <p14:creationId xmlns:p14="http://schemas.microsoft.com/office/powerpoint/2010/main" val="10598695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l" defTabSz="457200">
              <a:spcAft>
                <a:spcPct val="0"/>
              </a:spcAft>
              <a:defRPr/>
            </a:pPr>
            <a:endParaRPr lang="en-US" sz="1800" dirty="0">
              <a:solidFill>
                <a:srgbClr val="333333"/>
              </a:solidFill>
              <a:ea typeface="ＭＳ Ｐゴシック"/>
              <a:cs typeface="ＭＳ Ｐゴシック"/>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l" defTabSz="457200">
              <a:spcAft>
                <a:spcPct val="0"/>
              </a:spcAft>
              <a:defRPr/>
            </a:pPr>
            <a:endParaRPr lang="en-US" sz="1800" dirty="0">
              <a:solidFill>
                <a:srgbClr val="333333"/>
              </a:solidFill>
              <a:ea typeface="ＭＳ Ｐゴシック"/>
              <a:cs typeface="ＭＳ Ｐゴシック"/>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defTabSz="457200">
              <a:defRPr/>
            </a:pPr>
            <a:endParaRPr lang="en-US" dirty="0">
              <a:solidFill>
                <a:srgbClr val="333333"/>
              </a:solidFill>
              <a:ea typeface="ＭＳ Ｐゴシック"/>
              <a:cs typeface="ＭＳ Ｐゴシック"/>
            </a:endParaRPr>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cs typeface="ＭＳ Ｐゴシック"/>
              </a:rPr>
              <a:pPr>
                <a:defRPr/>
              </a:pPr>
              <a:t>‹#›</a:t>
            </a:fld>
            <a:endParaRPr lang="en-US" dirty="0">
              <a:cs typeface="ＭＳ Ｐゴシック"/>
            </a:endParaRPr>
          </a:p>
        </p:txBody>
      </p:sp>
    </p:spTree>
    <p:extLst>
      <p:ext uri="{BB962C8B-B14F-4D97-AF65-F5344CB8AC3E}">
        <p14:creationId xmlns:p14="http://schemas.microsoft.com/office/powerpoint/2010/main" val="366507496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l" defTabSz="457200">
              <a:spcAft>
                <a:spcPct val="0"/>
              </a:spcAft>
              <a:defRPr/>
            </a:pPr>
            <a:endParaRPr lang="en-US" sz="1800" dirty="0">
              <a:solidFill>
                <a:srgbClr val="333333"/>
              </a:solidFill>
              <a:ea typeface="ＭＳ Ｐゴシック"/>
              <a:cs typeface="ＭＳ Ｐゴシック"/>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l" defTabSz="457200">
              <a:spcAft>
                <a:spcPct val="0"/>
              </a:spcAft>
              <a:defRPr/>
            </a:pPr>
            <a:endParaRPr lang="en-US" sz="1800" dirty="0">
              <a:solidFill>
                <a:srgbClr val="333333"/>
              </a:solidFill>
              <a:ea typeface="ＭＳ Ｐゴシック"/>
              <a:cs typeface="ＭＳ Ｐゴシック"/>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defTabSz="457200">
              <a:defRPr/>
            </a:pPr>
            <a:endParaRPr lang="en-US" dirty="0">
              <a:solidFill>
                <a:srgbClr val="333333"/>
              </a:solidFill>
              <a:ea typeface="ＭＳ Ｐゴシック"/>
              <a:cs typeface="ＭＳ Ｐゴシック"/>
            </a:endParaRPr>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cs typeface="ＭＳ Ｐゴシック"/>
              </a:rPr>
              <a:pPr>
                <a:defRPr/>
              </a:pPr>
              <a:t>‹#›</a:t>
            </a:fld>
            <a:endParaRPr lang="en-US" dirty="0">
              <a:cs typeface="ＭＳ Ｐゴシック"/>
            </a:endParaRPr>
          </a:p>
        </p:txBody>
      </p:sp>
    </p:spTree>
    <p:extLst>
      <p:ext uri="{BB962C8B-B14F-4D97-AF65-F5344CB8AC3E}">
        <p14:creationId xmlns:p14="http://schemas.microsoft.com/office/powerpoint/2010/main" val="141265206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Grp="1" noChangeArrowheads="1"/>
          </p:cNvSpPr>
          <p:nvPr>
            <p:ph type="sldNum" sz="quarter" idx="4"/>
          </p:nvPr>
        </p:nvSpPr>
        <p:spPr bwMode="auto">
          <a:xfrm>
            <a:off x="401638" y="6534150"/>
            <a:ext cx="254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000">
                <a:solidFill>
                  <a:srgbClr val="FFFFFF"/>
                </a:solidFill>
                <a:latin typeface="Arial" charset="0"/>
                <a:ea typeface="ＭＳ Ｐゴシック" charset="0"/>
                <a:cs typeface="Arial" charset="0"/>
                <a:sym typeface="Arial" charset="0"/>
              </a:defRPr>
            </a:lvl1pPr>
            <a:lvl2pPr>
              <a:defRPr sz="1200">
                <a:solidFill>
                  <a:schemeClr val="tx1"/>
                </a:solidFill>
                <a:latin typeface="Gill Sans" charset="0"/>
                <a:ea typeface="ＭＳ Ｐゴシック" charset="0"/>
              </a:defRPr>
            </a:lvl2pPr>
            <a:lvl3pPr>
              <a:defRPr sz="1200">
                <a:solidFill>
                  <a:schemeClr val="tx1"/>
                </a:solidFill>
                <a:latin typeface="Gill Sans" charset="0"/>
                <a:ea typeface="ＭＳ Ｐゴシック" charset="0"/>
              </a:defRPr>
            </a:lvl3pPr>
            <a:lvl4pPr>
              <a:defRPr sz="1200">
                <a:solidFill>
                  <a:schemeClr val="tx1"/>
                </a:solidFill>
                <a:latin typeface="Gill Sans" charset="0"/>
                <a:ea typeface="ＭＳ Ｐゴシック" charset="0"/>
              </a:defRPr>
            </a:lvl4pPr>
            <a:lvl5pPr>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spcAft>
                <a:spcPct val="0"/>
              </a:spcAft>
            </a:pPr>
            <a:fld id="{333F0812-A1FE-A44A-B2A8-700AA61CC471}" type="slidenum">
              <a:rPr lang="en-US" smtClean="0"/>
              <a:pPr>
                <a:spcAft>
                  <a:spcPct val="0"/>
                </a:spcAft>
              </a:pPr>
              <a:t>‹#›</a:t>
            </a:fld>
            <a:endParaRPr lang="en-US" smtClean="0"/>
          </a:p>
        </p:txBody>
      </p:sp>
      <p:sp>
        <p:nvSpPr>
          <p:cNvPr id="5122" name="Rectangle 2"/>
          <p:cNvSpPr>
            <a:spLocks noGrp="1" noChangeArrowheads="1"/>
          </p:cNvSpPr>
          <p:nvPr>
            <p:ph type="title"/>
          </p:nvPr>
        </p:nvSpPr>
        <p:spPr bwMode="auto">
          <a:xfrm>
            <a:off x="374650" y="0"/>
            <a:ext cx="84740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Arial Bold" charset="0"/>
              </a:rPr>
              <a:t>Click to edit Master title style</a:t>
            </a:r>
          </a:p>
        </p:txBody>
      </p:sp>
    </p:spTree>
    <p:extLst>
      <p:ext uri="{BB962C8B-B14F-4D97-AF65-F5344CB8AC3E}">
        <p14:creationId xmlns:p14="http://schemas.microsoft.com/office/powerpoint/2010/main" val="250187279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p:hf hdr="0" ftr="0" dt="0"/>
  <p:txStyles>
    <p:titleStyle>
      <a:lvl1pPr algn="l" rtl="0" fontAlgn="base">
        <a:spcBef>
          <a:spcPct val="0"/>
        </a:spcBef>
        <a:spcAft>
          <a:spcPct val="0"/>
        </a:spcAft>
        <a:defRPr sz="2200">
          <a:solidFill>
            <a:srgbClr val="003D79"/>
          </a:solidFill>
          <a:latin typeface="+mj-lt"/>
          <a:ea typeface="+mj-ea"/>
          <a:cs typeface="+mj-cs"/>
          <a:sym typeface="Arial Bold" charset="0"/>
        </a:defRPr>
      </a:lvl1pPr>
      <a:lvl2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9pPr>
    </p:titleStyle>
    <p:bodyStyle>
      <a:lvl1pPr marL="312738" indent="-233363" algn="l" rtl="0" fontAlgn="base">
        <a:lnSpc>
          <a:spcPts val="2400"/>
        </a:lnSpc>
        <a:spcBef>
          <a:spcPts val="1000"/>
        </a:spcBef>
        <a:spcAft>
          <a:spcPct val="0"/>
        </a:spcAft>
        <a:buClr>
          <a:srgbClr val="006F9E"/>
        </a:buClr>
        <a:buSzPct val="112000"/>
        <a:buFont typeface="Wingdings" charset="0"/>
        <a:buChar char="§"/>
        <a:defRPr sz="2000">
          <a:solidFill>
            <a:schemeClr val="tx1"/>
          </a:solidFill>
          <a:latin typeface="+mn-lt"/>
          <a:ea typeface="+mn-ea"/>
          <a:cs typeface="+mn-cs"/>
          <a:sym typeface="Arial Bold" charset="0"/>
        </a:defRPr>
      </a:lvl1pPr>
      <a:lvl2pPr marL="479425" indent="-171450" algn="l" rtl="0" fontAlgn="base">
        <a:lnSpc>
          <a:spcPts val="2200"/>
        </a:lnSpc>
        <a:spcBef>
          <a:spcPts val="800"/>
        </a:spcBef>
        <a:spcAft>
          <a:spcPct val="0"/>
        </a:spcAft>
        <a:buClr>
          <a:srgbClr val="006F9E"/>
        </a:buClr>
        <a:buSzPct val="110000"/>
        <a:buFont typeface="Times" charset="0"/>
        <a:buChar char="•"/>
        <a:defRPr>
          <a:solidFill>
            <a:schemeClr val="tx1"/>
          </a:solidFill>
          <a:latin typeface="+mn-lt"/>
          <a:ea typeface="+mn-ea"/>
          <a:cs typeface="+mn-cs"/>
          <a:sym typeface="Arial Bold" charset="0"/>
        </a:defRPr>
      </a:lvl2pPr>
      <a:lvl3pPr marL="70802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3pPr>
      <a:lvl4pPr marL="99377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4pPr>
      <a:lvl5pPr marL="127952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5pPr>
      <a:lvl6pPr marL="173672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6pPr>
      <a:lvl7pPr marL="219392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7pPr>
      <a:lvl8pPr marL="265112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8pPr>
      <a:lvl9pPr marL="3108325"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mn-lt"/>
          <a:ea typeface="+mn-ea"/>
          <a:cs typeface="+mn-cs"/>
          <a:sym typeface="Arial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401638" y="6534150"/>
            <a:ext cx="2555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000">
                <a:solidFill>
                  <a:srgbClr val="FFFFFF"/>
                </a:solidFill>
                <a:latin typeface="Arial" charset="0"/>
                <a:ea typeface="ＭＳ Ｐゴシック" charset="0"/>
                <a:cs typeface="Arial" charset="0"/>
                <a:sym typeface="Arial" charset="0"/>
              </a:defRPr>
            </a:lvl1pPr>
            <a:lvl2pPr>
              <a:defRPr sz="1200">
                <a:solidFill>
                  <a:schemeClr val="tx1"/>
                </a:solidFill>
                <a:latin typeface="Gill Sans" charset="0"/>
                <a:ea typeface="ＭＳ Ｐゴシック" charset="0"/>
              </a:defRPr>
            </a:lvl2pPr>
            <a:lvl3pPr>
              <a:defRPr sz="1200">
                <a:solidFill>
                  <a:schemeClr val="tx1"/>
                </a:solidFill>
                <a:latin typeface="Gill Sans" charset="0"/>
                <a:ea typeface="ＭＳ Ｐゴシック" charset="0"/>
              </a:defRPr>
            </a:lvl3pPr>
            <a:lvl4pPr>
              <a:defRPr sz="1200">
                <a:solidFill>
                  <a:schemeClr val="tx1"/>
                </a:solidFill>
                <a:latin typeface="Gill Sans" charset="0"/>
                <a:ea typeface="ＭＳ Ｐゴシック" charset="0"/>
              </a:defRPr>
            </a:lvl4pPr>
            <a:lvl5pPr>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spcAft>
                <a:spcPct val="0"/>
              </a:spcAft>
            </a:pPr>
            <a:fld id="{8B99D5DC-E586-2B45-BF9E-BA9BBC717596}" type="slidenum">
              <a:rPr lang="en-US" smtClean="0"/>
              <a:pPr>
                <a:spcAft>
                  <a:spcPct val="0"/>
                </a:spcAft>
              </a:pPr>
              <a:t>‹#›</a:t>
            </a:fld>
            <a:endParaRPr lang="en-US" smtClean="0"/>
          </a:p>
        </p:txBody>
      </p:sp>
      <p:sp>
        <p:nvSpPr>
          <p:cNvPr id="3074" name="Rectangle 2"/>
          <p:cNvSpPr>
            <a:spLocks noGrp="1" noChangeArrowheads="1"/>
          </p:cNvSpPr>
          <p:nvPr>
            <p:ph type="title"/>
          </p:nvPr>
        </p:nvSpPr>
        <p:spPr bwMode="auto">
          <a:xfrm>
            <a:off x="374650" y="0"/>
            <a:ext cx="84740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Arial Bold" charset="0"/>
              </a:rPr>
              <a:t>Click to edit Master title style</a:t>
            </a:r>
          </a:p>
        </p:txBody>
      </p:sp>
    </p:spTree>
    <p:extLst>
      <p:ext uri="{BB962C8B-B14F-4D97-AF65-F5344CB8AC3E}">
        <p14:creationId xmlns:p14="http://schemas.microsoft.com/office/powerpoint/2010/main" val="49402888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xmlns:p14="http://schemas.microsoft.com/office/powerpoint/2010/main"/>
  <p:hf hdr="0" ftr="0" dt="0"/>
  <p:txStyles>
    <p:titleStyle>
      <a:lvl1pPr algn="l" rtl="0" fontAlgn="base">
        <a:spcBef>
          <a:spcPct val="0"/>
        </a:spcBef>
        <a:spcAft>
          <a:spcPct val="0"/>
        </a:spcAft>
        <a:defRPr sz="2200">
          <a:solidFill>
            <a:srgbClr val="003D79"/>
          </a:solidFill>
          <a:latin typeface="+mj-lt"/>
          <a:ea typeface="+mj-ea"/>
          <a:cs typeface="+mj-cs"/>
          <a:sym typeface="Arial Bold" charset="0"/>
        </a:defRPr>
      </a:lvl1pPr>
      <a:lvl2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200">
          <a:solidFill>
            <a:srgbClr val="003D79"/>
          </a:solidFill>
          <a:latin typeface="Arial Bold" charset="0"/>
          <a:ea typeface="ヒラギノ角ゴ ProN W6" charset="0"/>
          <a:cs typeface="ヒラギノ角ゴ ProN W6" charset="0"/>
          <a:sym typeface="Arial Bold" charset="0"/>
        </a:defRPr>
      </a:lvl9pPr>
    </p:titleStyle>
    <p:bodyStyle>
      <a:lvl1pPr marL="273050" indent="-233363" algn="l" rtl="0" fontAlgn="base">
        <a:lnSpc>
          <a:spcPts val="2400"/>
        </a:lnSpc>
        <a:spcBef>
          <a:spcPts val="1000"/>
        </a:spcBef>
        <a:spcAft>
          <a:spcPct val="0"/>
        </a:spcAft>
        <a:buClr>
          <a:srgbClr val="006F9E"/>
        </a:buClr>
        <a:buSzPct val="113000"/>
        <a:buFont typeface="Wingdings" charset="0"/>
        <a:buChar char="§"/>
        <a:defRPr sz="2000">
          <a:solidFill>
            <a:schemeClr val="tx1"/>
          </a:solidFill>
          <a:latin typeface="+mn-lt"/>
          <a:ea typeface="+mn-ea"/>
          <a:cs typeface="+mn-cs"/>
          <a:sym typeface="Arial Bold" charset="0"/>
        </a:defRPr>
      </a:lvl1pPr>
      <a:lvl2pPr marL="439738" indent="-171450" algn="l" rtl="0" fontAlgn="base">
        <a:lnSpc>
          <a:spcPts val="2200"/>
        </a:lnSpc>
        <a:spcBef>
          <a:spcPts val="800"/>
        </a:spcBef>
        <a:spcAft>
          <a:spcPct val="0"/>
        </a:spcAft>
        <a:buClr>
          <a:srgbClr val="006F9E"/>
        </a:buClr>
        <a:buSzPct val="110000"/>
        <a:buFont typeface="Times" charset="0"/>
        <a:buChar char="•"/>
        <a:defRPr>
          <a:solidFill>
            <a:schemeClr val="tx1"/>
          </a:solidFill>
          <a:latin typeface="Arial" charset="0"/>
          <a:ea typeface="ヒラギノ角ゴ ProN W3" charset="0"/>
          <a:cs typeface="ヒラギノ角ゴ ProN W3" charset="0"/>
          <a:sym typeface="Arial" charset="0"/>
        </a:defRPr>
      </a:lvl2pPr>
      <a:lvl3pPr marL="66833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3pPr>
      <a:lvl4pPr marL="95408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4pPr>
      <a:lvl5pPr marL="123983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5pPr>
      <a:lvl6pPr marL="169703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6pPr>
      <a:lvl7pPr marL="215423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7pPr>
      <a:lvl8pPr marL="261143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8pPr>
      <a:lvl9pPr marL="3068638" indent="-171450" algn="l" rtl="0" fontAlgn="base">
        <a:lnSpc>
          <a:spcPts val="2000"/>
        </a:lnSpc>
        <a:spcBef>
          <a:spcPts val="600"/>
        </a:spcBef>
        <a:spcAft>
          <a:spcPct val="0"/>
        </a:spcAft>
        <a:buClr>
          <a:srgbClr val="006F9E"/>
        </a:buClr>
        <a:buSzPct val="110000"/>
        <a:buFont typeface="Arial" charset="0"/>
        <a:buChar char="•"/>
        <a:defRPr sz="1600">
          <a:solidFill>
            <a:schemeClr val="tx1"/>
          </a:solidFill>
          <a:latin typeface="Arial" charset="0"/>
          <a:ea typeface="ヒラギノ角ゴ ProN W3" charset="0"/>
          <a:cs typeface="ヒラギノ角ゴ ProN W3" charset="0"/>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extLst>
      <p:ext uri="{BB962C8B-B14F-4D97-AF65-F5344CB8AC3E}">
        <p14:creationId xmlns:p14="http://schemas.microsoft.com/office/powerpoint/2010/main" val="88150937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9.xml"/><Relationship Id="rId2"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9.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5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9.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9.png"/><Relationship Id="rId1" Type="http://schemas.openxmlformats.org/officeDocument/2006/relationships/slideLayout" Target="../slideLayouts/slideLayout17.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50.png"/><Relationship Id="rId1" Type="http://schemas.openxmlformats.org/officeDocument/2006/relationships/slideLayout" Target="../slideLayouts/slideLayout11.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53.gif"/><Relationship Id="rId4" Type="http://schemas.openxmlformats.org/officeDocument/2006/relationships/image" Target="../media/image54.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5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6"/>
          <p:cNvSpPr>
            <a:spLocks noGrp="1"/>
          </p:cNvSpPr>
          <p:nvPr>
            <p:ph type="ctrTitle"/>
          </p:nvPr>
        </p:nvSpPr>
        <p:spPr/>
        <p:txBody>
          <a:bodyPr/>
          <a:lstStyle/>
          <a:p>
            <a:r>
              <a:rPr lang="en-US" dirty="0" err="1" smtClean="0"/>
              <a:t>vFabric</a:t>
            </a:r>
            <a:r>
              <a:rPr lang="en-US" dirty="0" smtClean="0"/>
              <a:t> Cloud Application Platform</a:t>
            </a:r>
          </a:p>
        </p:txBody>
      </p:sp>
      <p:sp>
        <p:nvSpPr>
          <p:cNvPr id="6146" name="Rectangle 3"/>
          <p:cNvSpPr>
            <a:spLocks noGrp="1" noChangeArrowheads="1"/>
          </p:cNvSpPr>
          <p:nvPr>
            <p:ph type="subTitle" idx="1"/>
          </p:nvPr>
        </p:nvSpPr>
        <p:spPr>
          <a:ln w="22225"/>
        </p:spPr>
        <p:txBody>
          <a:bodyPr anchor="b"/>
          <a:lstStyle/>
          <a:p>
            <a:pPr eaLnBrk="1" hangingPunct="1"/>
            <a:r>
              <a:rPr lang="en-US" sz="2000" dirty="0"/>
              <a:t>Spring, </a:t>
            </a:r>
            <a:r>
              <a:rPr lang="en-US" sz="2000" dirty="0" err="1"/>
              <a:t>tcServer</a:t>
            </a:r>
            <a:r>
              <a:rPr lang="en-US" sz="2000" dirty="0"/>
              <a:t> and </a:t>
            </a:r>
            <a:r>
              <a:rPr lang="en-US" sz="2000" dirty="0" err="1"/>
              <a:t>Hyperic</a:t>
            </a:r>
            <a:r>
              <a:rPr lang="en-US" sz="2000" dirty="0"/>
              <a:t> - Build , Run </a:t>
            </a:r>
            <a:r>
              <a:rPr lang="en-US" sz="2000" dirty="0" smtClean="0"/>
              <a:t>&amp; Manage J2EE web apps</a:t>
            </a:r>
          </a:p>
          <a:p>
            <a:pPr eaLnBrk="1" hangingPunct="1"/>
            <a:r>
              <a:rPr lang="en-US" sz="2000" dirty="0" smtClean="0"/>
              <a:t>Prona</a:t>
            </a:r>
            <a:r>
              <a:rPr lang="en-US" sz="2000" dirty="0" smtClean="0"/>
              <a:t>m Chatterjee</a:t>
            </a:r>
            <a:endParaRPr lang="en-US" dirty="0" smtClean="0"/>
          </a:p>
        </p:txBody>
      </p:sp>
      <p:pic>
        <p:nvPicPr>
          <p:cNvPr id="6" name="Picture 9"/>
          <p:cNvPicPr>
            <a:picLocks noChangeAspect="1" noChangeArrowheads="1"/>
          </p:cNvPicPr>
          <p:nvPr/>
        </p:nvPicPr>
        <p:blipFill>
          <a:blip r:embed="rId3" cstate="email"/>
          <a:srcRect/>
          <a:stretch>
            <a:fillRect/>
          </a:stretch>
        </p:blipFill>
        <p:spPr bwMode="auto">
          <a:xfrm>
            <a:off x="6068492" y="1253066"/>
            <a:ext cx="2497138" cy="381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tc Server Fills the Gap</a:t>
            </a:r>
          </a:p>
        </p:txBody>
      </p:sp>
      <p:pic>
        <p:nvPicPr>
          <p:cNvPr id="8196" name="Picture 1" descr="C:\Users\rjohnson\Documents\tcservergraphic.jpg"/>
          <p:cNvPicPr>
            <a:picLocks noChangeAspect="1" noChangeArrowheads="1"/>
          </p:cNvPicPr>
          <p:nvPr/>
        </p:nvPicPr>
        <p:blipFill>
          <a:blip r:embed="rId3" cstate="print"/>
          <a:srcRect/>
          <a:stretch>
            <a:fillRect/>
          </a:stretch>
        </p:blipFill>
        <p:spPr bwMode="auto">
          <a:xfrm>
            <a:off x="-142911" y="1453243"/>
            <a:ext cx="9494910" cy="421113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3FC70E5F-780C-7141-B7BD-EC5BE40733DB}" type="slidenum">
              <a:rPr lang="en-US"/>
              <a:pPr/>
              <a:t>11</a:t>
            </a:fld>
            <a:endParaRPr lang="en-US"/>
          </a:p>
        </p:txBody>
      </p:sp>
      <p:sp>
        <p:nvSpPr>
          <p:cNvPr id="16385"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86"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87" name="Rectangle 3"/>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t>vFabric</a:t>
            </a:r>
            <a:r>
              <a:rPr lang="en-US" dirty="0"/>
              <a:t> </a:t>
            </a:r>
            <a:r>
              <a:rPr lang="en-US" dirty="0" err="1"/>
              <a:t>tc</a:t>
            </a:r>
            <a:r>
              <a:rPr lang="en-US" dirty="0"/>
              <a:t> Server:</a:t>
            </a:r>
            <a:r>
              <a:rPr lang="en-US" dirty="0">
                <a:latin typeface="Arial Italic" charset="0"/>
                <a:cs typeface="Arial Italic" charset="0"/>
                <a:sym typeface="Arial Italic" charset="0"/>
              </a:rPr>
              <a:t> Key Highlights</a:t>
            </a:r>
            <a:endParaRPr lang="en-US" dirty="0">
              <a:latin typeface="Arial Italic" charset="0"/>
              <a:ea typeface="ヒラギノ角ゴ ProN W3" charset="0"/>
              <a:cs typeface="ヒラギノ角ゴ ProN W3" charset="0"/>
              <a:sym typeface="Arial Italic" charset="0"/>
            </a:endParaRPr>
          </a:p>
        </p:txBody>
      </p:sp>
      <p:sp>
        <p:nvSpPr>
          <p:cNvPr id="16388" name="AutoShape 4"/>
          <p:cNvSpPr>
            <a:spLocks/>
          </p:cNvSpPr>
          <p:nvPr/>
        </p:nvSpPr>
        <p:spPr bwMode="auto">
          <a:xfrm>
            <a:off x="2471738" y="771525"/>
            <a:ext cx="6400800" cy="1554163"/>
          </a:xfrm>
          <a:prstGeom prst="roundRect">
            <a:avLst>
              <a:gd name="adj" fmla="val 8282"/>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16389" name="Group 5"/>
          <p:cNvGrpSpPr>
            <a:grpSpLocks/>
          </p:cNvGrpSpPr>
          <p:nvPr/>
        </p:nvGrpSpPr>
        <p:grpSpPr bwMode="auto">
          <a:xfrm>
            <a:off x="409575" y="1092200"/>
            <a:ext cx="2286000" cy="914400"/>
            <a:chOff x="0" y="0"/>
            <a:chExt cx="1440" cy="576"/>
          </a:xfrm>
        </p:grpSpPr>
        <p:sp>
          <p:nvSpPr>
            <p:cNvPr id="16390" name="AutoShape 6"/>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91" name="Rectangle 7"/>
            <p:cNvSpPr>
              <a:spLocks/>
            </p:cNvSpPr>
            <p:nvPr/>
          </p:nvSpPr>
          <p:spPr bwMode="auto">
            <a:xfrm>
              <a:off x="5" y="84"/>
              <a:ext cx="82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dirty="0" smtClean="0">
                  <a:solidFill>
                    <a:srgbClr val="333333"/>
                  </a:solidFill>
                  <a:latin typeface="Arial Italic" charset="0"/>
                  <a:ea typeface="ＭＳ Ｐゴシック" charset="0"/>
                  <a:cs typeface="Arial Italic" charset="0"/>
                  <a:sym typeface="Arial Italic" charset="0"/>
                </a:rPr>
                <a:t>Developer </a:t>
              </a:r>
            </a:p>
            <a:p>
              <a:pPr algn="l">
                <a:spcAft>
                  <a:spcPct val="0"/>
                </a:spcAft>
              </a:pPr>
              <a:r>
                <a:rPr lang="en-US" sz="2000" dirty="0" smtClean="0">
                  <a:solidFill>
                    <a:srgbClr val="333333"/>
                  </a:solidFill>
                  <a:latin typeface="Arial Italic" charset="0"/>
                  <a:ea typeface="ＭＳ Ｐゴシック" charset="0"/>
                  <a:cs typeface="Arial Italic" charset="0"/>
                  <a:sym typeface="Arial Italic" charset="0"/>
                </a:rPr>
                <a:t>Efficiency</a:t>
              </a:r>
            </a:p>
          </p:txBody>
        </p:sp>
      </p:grpSp>
      <p:sp>
        <p:nvSpPr>
          <p:cNvPr id="16392" name="Rectangle 8"/>
          <p:cNvSpPr>
            <a:spLocks/>
          </p:cNvSpPr>
          <p:nvPr/>
        </p:nvSpPr>
        <p:spPr bwMode="auto">
          <a:xfrm>
            <a:off x="3051175" y="1030288"/>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dirty="0" smtClean="0">
                <a:solidFill>
                  <a:srgbClr val="333333"/>
                </a:solidFill>
                <a:ea typeface="ＭＳ Ｐゴシック" charset="0"/>
                <a:cs typeface="Arial" charset="0"/>
                <a:sym typeface="Arial" charset="0"/>
              </a:rPr>
              <a:t>Familiar Spring + Tomcat experience</a:t>
            </a:r>
          </a:p>
          <a:p>
            <a:pPr algn="l">
              <a:spcBef>
                <a:spcPts val="600"/>
              </a:spcBef>
              <a:spcAft>
                <a:spcPct val="0"/>
              </a:spcAft>
            </a:pPr>
            <a:r>
              <a:rPr lang="en-US" sz="1800" dirty="0" smtClean="0">
                <a:solidFill>
                  <a:srgbClr val="333333"/>
                </a:solidFill>
                <a:ea typeface="ＭＳ Ｐゴシック" charset="0"/>
                <a:cs typeface="Arial" charset="0"/>
                <a:sym typeface="Arial" charset="0"/>
              </a:rPr>
              <a:t>Deep performance insight into Spring apps</a:t>
            </a:r>
          </a:p>
          <a:p>
            <a:pPr algn="l">
              <a:spcBef>
                <a:spcPts val="600"/>
              </a:spcBef>
              <a:spcAft>
                <a:spcPct val="0"/>
              </a:spcAft>
            </a:pPr>
            <a:r>
              <a:rPr lang="en-US" sz="1800" dirty="0" smtClean="0">
                <a:solidFill>
                  <a:srgbClr val="333333"/>
                </a:solidFill>
                <a:ea typeface="ＭＳ Ｐゴシック" charset="0"/>
                <a:cs typeface="Arial" charset="0"/>
                <a:sym typeface="Arial" charset="0"/>
              </a:rPr>
              <a:t>Agile Spring development experience via STS </a:t>
            </a:r>
          </a:p>
        </p:txBody>
      </p:sp>
      <p:sp>
        <p:nvSpPr>
          <p:cNvPr id="16393" name="AutoShape 9"/>
          <p:cNvSpPr>
            <a:spLocks/>
          </p:cNvSpPr>
          <p:nvPr/>
        </p:nvSpPr>
        <p:spPr bwMode="auto">
          <a:xfrm>
            <a:off x="2471738" y="2536825"/>
            <a:ext cx="6400800" cy="1828800"/>
          </a:xfrm>
          <a:prstGeom prst="roundRect">
            <a:avLst>
              <a:gd name="adj" fmla="val 8278"/>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16394" name="Group 10"/>
          <p:cNvGrpSpPr>
            <a:grpSpLocks/>
          </p:cNvGrpSpPr>
          <p:nvPr/>
        </p:nvGrpSpPr>
        <p:grpSpPr bwMode="auto">
          <a:xfrm>
            <a:off x="409575" y="3008313"/>
            <a:ext cx="2286000" cy="914400"/>
            <a:chOff x="0" y="0"/>
            <a:chExt cx="1440" cy="576"/>
          </a:xfrm>
        </p:grpSpPr>
        <p:sp>
          <p:nvSpPr>
            <p:cNvPr id="16395" name="AutoShape 11"/>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96" name="Rectangle 12"/>
            <p:cNvSpPr>
              <a:spLocks/>
            </p:cNvSpPr>
            <p:nvPr/>
          </p:nvSpPr>
          <p:spPr bwMode="auto">
            <a:xfrm>
              <a:off x="5" y="84"/>
              <a:ext cx="88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Operational</a:t>
              </a:r>
            </a:p>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Control</a:t>
              </a:r>
            </a:p>
          </p:txBody>
        </p:sp>
      </p:grpSp>
      <p:sp>
        <p:nvSpPr>
          <p:cNvPr id="16397" name="Rectangle 13"/>
          <p:cNvSpPr>
            <a:spLocks/>
          </p:cNvSpPr>
          <p:nvPr/>
        </p:nvSpPr>
        <p:spPr bwMode="auto">
          <a:xfrm>
            <a:off x="3051175" y="2589213"/>
            <a:ext cx="5638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C0C0C0"/>
                </a:solidFill>
                <a:ea typeface="ＭＳ Ｐゴシック" charset="0"/>
                <a:cs typeface="Arial" charset="0"/>
                <a:sym typeface="Arial" charset="0"/>
              </a:rPr>
              <a:t>Performance &amp; SLA management of Spring apps </a:t>
            </a:r>
          </a:p>
          <a:p>
            <a:pPr algn="l">
              <a:spcBef>
                <a:spcPts val="600"/>
              </a:spcBef>
              <a:spcAft>
                <a:spcPct val="0"/>
              </a:spcAft>
            </a:pPr>
            <a:r>
              <a:rPr lang="en-US" sz="1800" smtClean="0">
                <a:solidFill>
                  <a:srgbClr val="C0C0C0"/>
                </a:solidFill>
                <a:ea typeface="ＭＳ Ｐゴシック" charset="0"/>
                <a:cs typeface="Arial" charset="0"/>
                <a:sym typeface="Arial" charset="0"/>
              </a:rPr>
              <a:t>Application provisioning and server administration</a:t>
            </a:r>
          </a:p>
          <a:p>
            <a:pPr algn="l">
              <a:spcBef>
                <a:spcPts val="600"/>
              </a:spcBef>
              <a:spcAft>
                <a:spcPct val="0"/>
              </a:spcAft>
            </a:pPr>
            <a:r>
              <a:rPr lang="en-US" sz="1800" smtClean="0">
                <a:solidFill>
                  <a:srgbClr val="C0C0C0"/>
                </a:solidFill>
                <a:ea typeface="ＭＳ Ｐゴシック" charset="0"/>
                <a:cs typeface="Arial" charset="0"/>
                <a:sym typeface="Arial" charset="0"/>
              </a:rPr>
              <a:t>Rich alert definition, workflows, and control actions</a:t>
            </a:r>
          </a:p>
          <a:p>
            <a:pPr algn="l">
              <a:spcBef>
                <a:spcPts val="600"/>
              </a:spcBef>
              <a:spcAft>
                <a:spcPct val="0"/>
              </a:spcAft>
            </a:pPr>
            <a:r>
              <a:rPr lang="en-US" sz="1800" smtClean="0">
                <a:solidFill>
                  <a:srgbClr val="C0C0C0"/>
                </a:solidFill>
                <a:ea typeface="ＭＳ Ｐゴシック" charset="0"/>
                <a:cs typeface="Arial" charset="0"/>
                <a:sym typeface="Arial" charset="0"/>
              </a:rPr>
              <a:t>Group availability &amp; event dashboards</a:t>
            </a:r>
          </a:p>
          <a:p>
            <a:pPr algn="l">
              <a:spcBef>
                <a:spcPts val="600"/>
              </a:spcBef>
              <a:spcAft>
                <a:spcPct val="0"/>
              </a:spcAft>
            </a:pPr>
            <a:r>
              <a:rPr lang="en-US" sz="1800" smtClean="0">
                <a:solidFill>
                  <a:srgbClr val="C0C0C0"/>
                </a:solidFill>
                <a:ea typeface="ＭＳ Ｐゴシック" charset="0"/>
                <a:cs typeface="Arial" charset="0"/>
                <a:sym typeface="Arial" charset="0"/>
              </a:rPr>
              <a:t>Secure unidirectional agent communications</a:t>
            </a:r>
          </a:p>
        </p:txBody>
      </p:sp>
      <p:sp>
        <p:nvSpPr>
          <p:cNvPr id="16398" name="AutoShape 14"/>
          <p:cNvSpPr>
            <a:spLocks/>
          </p:cNvSpPr>
          <p:nvPr/>
        </p:nvSpPr>
        <p:spPr bwMode="auto">
          <a:xfrm>
            <a:off x="2471738" y="4633913"/>
            <a:ext cx="6400800" cy="1555750"/>
          </a:xfrm>
          <a:prstGeom prst="roundRect">
            <a:avLst>
              <a:gd name="adj" fmla="val 8282"/>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16399" name="Group 15"/>
          <p:cNvGrpSpPr>
            <a:grpSpLocks/>
          </p:cNvGrpSpPr>
          <p:nvPr/>
        </p:nvGrpSpPr>
        <p:grpSpPr bwMode="auto">
          <a:xfrm>
            <a:off x="409575" y="4954588"/>
            <a:ext cx="2286000" cy="914400"/>
            <a:chOff x="0" y="0"/>
            <a:chExt cx="1440" cy="576"/>
          </a:xfrm>
        </p:grpSpPr>
        <p:sp>
          <p:nvSpPr>
            <p:cNvPr id="16400" name="AutoShape 16"/>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401" name="Rectangle 17"/>
            <p:cNvSpPr>
              <a:spLocks/>
            </p:cNvSpPr>
            <p:nvPr/>
          </p:nvSpPr>
          <p:spPr bwMode="auto">
            <a:xfrm>
              <a:off x="5" y="84"/>
              <a:ext cx="90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Deployment</a:t>
              </a:r>
            </a:p>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Flexibility</a:t>
              </a:r>
            </a:p>
          </p:txBody>
        </p:sp>
      </p:grpSp>
      <p:sp>
        <p:nvSpPr>
          <p:cNvPr id="16402" name="Rectangle 18"/>
          <p:cNvSpPr>
            <a:spLocks/>
          </p:cNvSpPr>
          <p:nvPr/>
        </p:nvSpPr>
        <p:spPr bwMode="auto">
          <a:xfrm>
            <a:off x="3051175" y="4722813"/>
            <a:ext cx="5638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C0C0C0"/>
                </a:solidFill>
                <a:ea typeface="ＭＳ Ｐゴシック" charset="0"/>
                <a:cs typeface="Arial" charset="0"/>
                <a:sym typeface="Arial" charset="0"/>
              </a:rPr>
              <a:t>Lean server </a:t>
            </a:r>
            <a:r>
              <a:rPr lang="en-US" sz="1400" smtClean="0">
                <a:solidFill>
                  <a:srgbClr val="C0C0C0"/>
                </a:solidFill>
                <a:ea typeface="ＭＳ Ｐゴシック" charset="0"/>
                <a:cs typeface="Arial" charset="0"/>
                <a:sym typeface="Arial" charset="0"/>
              </a:rPr>
              <a:t>(10 MB)</a:t>
            </a:r>
            <a:r>
              <a:rPr lang="en-US" sz="1800" smtClean="0">
                <a:solidFill>
                  <a:srgbClr val="C0C0C0"/>
                </a:solidFill>
                <a:ea typeface="ＭＳ Ｐゴシック" charset="0"/>
                <a:cs typeface="Arial" charset="0"/>
                <a:sym typeface="Arial" charset="0"/>
              </a:rPr>
              <a:t> ideal for virtual environments</a:t>
            </a:r>
          </a:p>
          <a:p>
            <a:pPr algn="l">
              <a:spcBef>
                <a:spcPts val="600"/>
              </a:spcBef>
              <a:spcAft>
                <a:spcPct val="0"/>
              </a:spcAft>
            </a:pPr>
            <a:r>
              <a:rPr lang="en-US" sz="1800" smtClean="0">
                <a:solidFill>
                  <a:srgbClr val="C0C0C0"/>
                </a:solidFill>
                <a:ea typeface="ＭＳ Ｐゴシック" charset="0"/>
                <a:cs typeface="Arial" charset="0"/>
                <a:sym typeface="Arial" charset="0"/>
              </a:rPr>
              <a:t>Template-driven server instance creation</a:t>
            </a:r>
          </a:p>
          <a:p>
            <a:pPr algn="l">
              <a:spcBef>
                <a:spcPts val="600"/>
              </a:spcBef>
              <a:spcAft>
                <a:spcPct val="0"/>
              </a:spcAft>
            </a:pPr>
            <a:r>
              <a:rPr lang="en-US" sz="1800" smtClean="0">
                <a:solidFill>
                  <a:srgbClr val="C0C0C0"/>
                </a:solidFill>
                <a:ea typeface="ＭＳ Ｐゴシック" charset="0"/>
                <a:cs typeface="Arial" charset="0"/>
                <a:sym typeface="Arial" charset="0"/>
              </a:rPr>
              <a:t>Integrated experience with VMware environments</a:t>
            </a:r>
          </a:p>
          <a:p>
            <a:pPr algn="l">
              <a:spcBef>
                <a:spcPts val="600"/>
              </a:spcBef>
              <a:spcAft>
                <a:spcPct val="0"/>
              </a:spcAft>
            </a:pPr>
            <a:r>
              <a:rPr lang="en-US" sz="1800" smtClean="0">
                <a:solidFill>
                  <a:srgbClr val="C0C0C0"/>
                </a:solidFill>
                <a:ea typeface="ＭＳ Ｐゴシック" charset="0"/>
                <a:cs typeface="Arial" charset="0"/>
                <a:sym typeface="Arial" charset="0"/>
              </a:rPr>
              <a:t>Open, secure API for all operations</a:t>
            </a:r>
          </a:p>
        </p:txBody>
      </p:sp>
      <p:pic>
        <p:nvPicPr>
          <p:cNvPr id="16403" name="Picture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1192213"/>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6404"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3108325"/>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6405"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5054600"/>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1658571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3FC70E5F-780C-7141-B7BD-EC5BE40733DB}" type="slidenum">
              <a:rPr lang="en-US"/>
              <a:pPr/>
              <a:t>12</a:t>
            </a:fld>
            <a:endParaRPr lang="en-US"/>
          </a:p>
        </p:txBody>
      </p:sp>
      <p:sp>
        <p:nvSpPr>
          <p:cNvPr id="16385"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86"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87" name="Rectangle 3"/>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Developer Efficiency:</a:t>
            </a:r>
            <a:r>
              <a:rPr lang="en-US" i="1" dirty="0"/>
              <a:t> Deep Performance Insight into Spring Apps</a:t>
            </a:r>
            <a:endParaRPr lang="en-US" dirty="0">
              <a:latin typeface="Arial Italic" charset="0"/>
              <a:ea typeface="ヒラギノ角ゴ ProN W3" charset="0"/>
              <a:cs typeface="ヒラギノ角ゴ ProN W3" charset="0"/>
              <a:sym typeface="Arial Italic" charset="0"/>
            </a:endParaRPr>
          </a:p>
        </p:txBody>
      </p:sp>
      <p:pic>
        <p:nvPicPr>
          <p:cNvPr id="25" name="Picture 3"/>
          <p:cNvPicPr>
            <a:picLocks noChangeAspect="1" noChangeArrowheads="1"/>
          </p:cNvPicPr>
          <p:nvPr/>
        </p:nvPicPr>
        <p:blipFill>
          <a:blip r:embed="rId2" cstate="print"/>
          <a:srcRect/>
          <a:stretch>
            <a:fillRect/>
          </a:stretch>
        </p:blipFill>
        <p:spPr bwMode="auto">
          <a:xfrm>
            <a:off x="-9525" y="866775"/>
            <a:ext cx="9163050" cy="5124450"/>
          </a:xfrm>
          <a:prstGeom prst="rect">
            <a:avLst/>
          </a:prstGeom>
          <a:noFill/>
          <a:ln w="9525">
            <a:noFill/>
            <a:miter lim="800000"/>
            <a:headEnd/>
            <a:tailEnd/>
          </a:ln>
        </p:spPr>
      </p:pic>
    </p:spTree>
    <p:extLst>
      <p:ext uri="{BB962C8B-B14F-4D97-AF65-F5344CB8AC3E}">
        <p14:creationId xmlns:p14="http://schemas.microsoft.com/office/powerpoint/2010/main" val="413177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3FC70E5F-780C-7141-B7BD-EC5BE40733DB}" type="slidenum">
              <a:rPr lang="en-US"/>
              <a:pPr/>
              <a:t>13</a:t>
            </a:fld>
            <a:endParaRPr lang="en-US"/>
          </a:p>
        </p:txBody>
      </p:sp>
      <p:sp>
        <p:nvSpPr>
          <p:cNvPr id="16385"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86"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16387" name="Rectangle 3"/>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Developer Efficiency:</a:t>
            </a:r>
            <a:r>
              <a:rPr lang="en-US" i="1" dirty="0"/>
              <a:t> Deep Performance Insight into Spring Apps</a:t>
            </a:r>
            <a:endParaRPr lang="en-US" dirty="0">
              <a:latin typeface="Arial Italic" charset="0"/>
              <a:ea typeface="ヒラギノ角ゴ ProN W3" charset="0"/>
              <a:cs typeface="ヒラギノ角ゴ ProN W3" charset="0"/>
              <a:sym typeface="Arial Italic" charset="0"/>
            </a:endParaRPr>
          </a:p>
        </p:txBody>
      </p:sp>
      <p:pic>
        <p:nvPicPr>
          <p:cNvPr id="7" name="Picture 6" descr="SpringInsight-trace_details_with_labels.png"/>
          <p:cNvPicPr>
            <a:picLocks noChangeAspect="1"/>
          </p:cNvPicPr>
          <p:nvPr/>
        </p:nvPicPr>
        <p:blipFill>
          <a:blip r:embed="rId2" cstate="print"/>
          <a:stretch>
            <a:fillRect/>
          </a:stretch>
        </p:blipFill>
        <p:spPr>
          <a:xfrm>
            <a:off x="0" y="988758"/>
            <a:ext cx="9144000" cy="4880483"/>
          </a:xfrm>
          <a:prstGeom prst="rect">
            <a:avLst/>
          </a:prstGeom>
        </p:spPr>
      </p:pic>
    </p:spTree>
    <p:extLst>
      <p:ext uri="{BB962C8B-B14F-4D97-AF65-F5344CB8AC3E}">
        <p14:creationId xmlns:p14="http://schemas.microsoft.com/office/powerpoint/2010/main" val="2994682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4D96A1A2-3960-6A4C-BA1A-E1A7C544E9FD}" type="slidenum">
              <a:rPr lang="en-US"/>
              <a:pPr/>
              <a:t>14</a:t>
            </a:fld>
            <a:endParaRPr lang="en-US"/>
          </a:p>
        </p:txBody>
      </p:sp>
      <p:sp>
        <p:nvSpPr>
          <p:cNvPr id="20481"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0482"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0483" name="Rectangle 3"/>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vFabric tc Server:</a:t>
            </a:r>
            <a:r>
              <a:rPr lang="en-US">
                <a:latin typeface="Arial Italic" charset="0"/>
                <a:cs typeface="Arial Italic" charset="0"/>
                <a:sym typeface="Arial Italic" charset="0"/>
              </a:rPr>
              <a:t> Key Highlights</a:t>
            </a:r>
            <a:endParaRPr lang="en-US">
              <a:latin typeface="Arial Italic" charset="0"/>
              <a:ea typeface="ヒラギノ角ゴ ProN W3" charset="0"/>
              <a:cs typeface="ヒラギノ角ゴ ProN W3" charset="0"/>
              <a:sym typeface="Arial Italic" charset="0"/>
            </a:endParaRPr>
          </a:p>
        </p:txBody>
      </p:sp>
      <p:sp>
        <p:nvSpPr>
          <p:cNvPr id="20484" name="AutoShape 4"/>
          <p:cNvSpPr>
            <a:spLocks/>
          </p:cNvSpPr>
          <p:nvPr/>
        </p:nvSpPr>
        <p:spPr bwMode="auto">
          <a:xfrm>
            <a:off x="2471738" y="771525"/>
            <a:ext cx="6400800" cy="1554163"/>
          </a:xfrm>
          <a:prstGeom prst="roundRect">
            <a:avLst>
              <a:gd name="adj" fmla="val 8282"/>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0485" name="Group 5"/>
          <p:cNvGrpSpPr>
            <a:grpSpLocks/>
          </p:cNvGrpSpPr>
          <p:nvPr/>
        </p:nvGrpSpPr>
        <p:grpSpPr bwMode="auto">
          <a:xfrm>
            <a:off x="409575" y="1092200"/>
            <a:ext cx="2286000" cy="914400"/>
            <a:chOff x="0" y="0"/>
            <a:chExt cx="1440" cy="576"/>
          </a:xfrm>
        </p:grpSpPr>
        <p:sp>
          <p:nvSpPr>
            <p:cNvPr id="20486" name="AutoShape 6"/>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0487" name="Rectangle 7"/>
            <p:cNvSpPr>
              <a:spLocks/>
            </p:cNvSpPr>
            <p:nvPr/>
          </p:nvSpPr>
          <p:spPr bwMode="auto">
            <a:xfrm>
              <a:off x="5" y="84"/>
              <a:ext cx="82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Developer </a:t>
              </a:r>
            </a:p>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Efficiency</a:t>
              </a:r>
            </a:p>
          </p:txBody>
        </p:sp>
      </p:grpSp>
      <p:sp>
        <p:nvSpPr>
          <p:cNvPr id="20488" name="Rectangle 8"/>
          <p:cNvSpPr>
            <a:spLocks/>
          </p:cNvSpPr>
          <p:nvPr/>
        </p:nvSpPr>
        <p:spPr bwMode="auto">
          <a:xfrm>
            <a:off x="3051175" y="1030288"/>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C0C0C0"/>
                </a:solidFill>
                <a:ea typeface="ＭＳ Ｐゴシック" charset="0"/>
                <a:cs typeface="Arial" charset="0"/>
                <a:sym typeface="Arial" charset="0"/>
              </a:rPr>
              <a:t>Familiar Spring + Tomcat experience</a:t>
            </a:r>
          </a:p>
          <a:p>
            <a:pPr algn="l">
              <a:spcBef>
                <a:spcPts val="600"/>
              </a:spcBef>
              <a:spcAft>
                <a:spcPct val="0"/>
              </a:spcAft>
            </a:pPr>
            <a:r>
              <a:rPr lang="en-US" sz="1800" smtClean="0">
                <a:solidFill>
                  <a:srgbClr val="C0C0C0"/>
                </a:solidFill>
                <a:ea typeface="ＭＳ Ｐゴシック" charset="0"/>
                <a:cs typeface="Arial" charset="0"/>
                <a:sym typeface="Arial" charset="0"/>
              </a:rPr>
              <a:t>Deep performance insight into Spring apps</a:t>
            </a:r>
          </a:p>
          <a:p>
            <a:pPr algn="l">
              <a:spcBef>
                <a:spcPts val="600"/>
              </a:spcBef>
              <a:spcAft>
                <a:spcPct val="0"/>
              </a:spcAft>
            </a:pPr>
            <a:r>
              <a:rPr lang="en-US" sz="1800" smtClean="0">
                <a:solidFill>
                  <a:srgbClr val="C0C0C0"/>
                </a:solidFill>
                <a:ea typeface="ＭＳ Ｐゴシック" charset="0"/>
                <a:cs typeface="Arial" charset="0"/>
                <a:sym typeface="Arial" charset="0"/>
              </a:rPr>
              <a:t>Agile Spring development experience via STS </a:t>
            </a:r>
          </a:p>
        </p:txBody>
      </p:sp>
      <p:sp>
        <p:nvSpPr>
          <p:cNvPr id="20489" name="AutoShape 9"/>
          <p:cNvSpPr>
            <a:spLocks/>
          </p:cNvSpPr>
          <p:nvPr/>
        </p:nvSpPr>
        <p:spPr bwMode="auto">
          <a:xfrm>
            <a:off x="2471738" y="2536825"/>
            <a:ext cx="6400800" cy="1828800"/>
          </a:xfrm>
          <a:prstGeom prst="roundRect">
            <a:avLst>
              <a:gd name="adj" fmla="val 8278"/>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0490" name="Group 10"/>
          <p:cNvGrpSpPr>
            <a:grpSpLocks/>
          </p:cNvGrpSpPr>
          <p:nvPr/>
        </p:nvGrpSpPr>
        <p:grpSpPr bwMode="auto">
          <a:xfrm>
            <a:off x="409575" y="3008313"/>
            <a:ext cx="2286000" cy="914400"/>
            <a:chOff x="0" y="0"/>
            <a:chExt cx="1440" cy="576"/>
          </a:xfrm>
        </p:grpSpPr>
        <p:sp>
          <p:nvSpPr>
            <p:cNvPr id="20491" name="AutoShape 11"/>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0492" name="Rectangle 12"/>
            <p:cNvSpPr>
              <a:spLocks/>
            </p:cNvSpPr>
            <p:nvPr/>
          </p:nvSpPr>
          <p:spPr bwMode="auto">
            <a:xfrm>
              <a:off x="5" y="84"/>
              <a:ext cx="88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333333"/>
                  </a:solidFill>
                  <a:latin typeface="Arial Italic" charset="0"/>
                  <a:ea typeface="ＭＳ Ｐゴシック" charset="0"/>
                  <a:cs typeface="Arial Italic" charset="0"/>
                  <a:sym typeface="Arial Italic" charset="0"/>
                </a:rPr>
                <a:t>Operational</a:t>
              </a:r>
            </a:p>
            <a:p>
              <a:pPr algn="l">
                <a:spcAft>
                  <a:spcPct val="0"/>
                </a:spcAft>
              </a:pPr>
              <a:r>
                <a:rPr lang="en-US" sz="2000" smtClean="0">
                  <a:solidFill>
                    <a:srgbClr val="333333"/>
                  </a:solidFill>
                  <a:latin typeface="Arial Italic" charset="0"/>
                  <a:ea typeface="ＭＳ Ｐゴシック" charset="0"/>
                  <a:cs typeface="Arial Italic" charset="0"/>
                  <a:sym typeface="Arial Italic" charset="0"/>
                </a:rPr>
                <a:t>Control</a:t>
              </a:r>
            </a:p>
          </p:txBody>
        </p:sp>
      </p:grpSp>
      <p:sp>
        <p:nvSpPr>
          <p:cNvPr id="20493" name="Rectangle 13"/>
          <p:cNvSpPr>
            <a:spLocks/>
          </p:cNvSpPr>
          <p:nvPr/>
        </p:nvSpPr>
        <p:spPr bwMode="auto">
          <a:xfrm>
            <a:off x="3051175" y="2589213"/>
            <a:ext cx="5638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333333"/>
                </a:solidFill>
                <a:ea typeface="ＭＳ Ｐゴシック" charset="0"/>
                <a:cs typeface="Arial" charset="0"/>
                <a:sym typeface="Arial" charset="0"/>
              </a:rPr>
              <a:t>Performance &amp; SLA management of Spring apps </a:t>
            </a:r>
          </a:p>
          <a:p>
            <a:pPr algn="l">
              <a:spcBef>
                <a:spcPts val="600"/>
              </a:spcBef>
              <a:spcAft>
                <a:spcPct val="0"/>
              </a:spcAft>
            </a:pPr>
            <a:r>
              <a:rPr lang="en-US" sz="1800" smtClean="0">
                <a:solidFill>
                  <a:srgbClr val="333333"/>
                </a:solidFill>
                <a:ea typeface="ＭＳ Ｐゴシック" charset="0"/>
                <a:cs typeface="Arial" charset="0"/>
                <a:sym typeface="Arial" charset="0"/>
              </a:rPr>
              <a:t>Application provisioning and server administration</a:t>
            </a:r>
          </a:p>
          <a:p>
            <a:pPr algn="l">
              <a:spcBef>
                <a:spcPts val="600"/>
              </a:spcBef>
              <a:spcAft>
                <a:spcPct val="0"/>
              </a:spcAft>
            </a:pPr>
            <a:r>
              <a:rPr lang="en-US" sz="1800" smtClean="0">
                <a:solidFill>
                  <a:srgbClr val="333333"/>
                </a:solidFill>
                <a:ea typeface="ＭＳ Ｐゴシック" charset="0"/>
                <a:cs typeface="Arial" charset="0"/>
                <a:sym typeface="Arial" charset="0"/>
              </a:rPr>
              <a:t>Rich alert definition, workflows, and control actions</a:t>
            </a:r>
          </a:p>
          <a:p>
            <a:pPr algn="l">
              <a:spcBef>
                <a:spcPts val="600"/>
              </a:spcBef>
              <a:spcAft>
                <a:spcPct val="0"/>
              </a:spcAft>
            </a:pPr>
            <a:r>
              <a:rPr lang="en-US" sz="1800" smtClean="0">
                <a:solidFill>
                  <a:srgbClr val="333333"/>
                </a:solidFill>
                <a:ea typeface="ＭＳ Ｐゴシック" charset="0"/>
                <a:cs typeface="Arial" charset="0"/>
                <a:sym typeface="Arial" charset="0"/>
              </a:rPr>
              <a:t>Group availability &amp; event dashboards</a:t>
            </a:r>
          </a:p>
          <a:p>
            <a:pPr algn="l">
              <a:spcBef>
                <a:spcPts val="600"/>
              </a:spcBef>
              <a:spcAft>
                <a:spcPct val="0"/>
              </a:spcAft>
            </a:pPr>
            <a:r>
              <a:rPr lang="en-US" sz="1800" smtClean="0">
                <a:solidFill>
                  <a:srgbClr val="333333"/>
                </a:solidFill>
                <a:ea typeface="ＭＳ Ｐゴシック" charset="0"/>
                <a:cs typeface="Arial" charset="0"/>
                <a:sym typeface="Arial" charset="0"/>
              </a:rPr>
              <a:t>Secure unidirectional agent communications</a:t>
            </a:r>
          </a:p>
        </p:txBody>
      </p:sp>
      <p:sp>
        <p:nvSpPr>
          <p:cNvPr id="20494" name="AutoShape 14"/>
          <p:cNvSpPr>
            <a:spLocks/>
          </p:cNvSpPr>
          <p:nvPr/>
        </p:nvSpPr>
        <p:spPr bwMode="auto">
          <a:xfrm>
            <a:off x="2471738" y="4633913"/>
            <a:ext cx="6400800" cy="1555750"/>
          </a:xfrm>
          <a:prstGeom prst="roundRect">
            <a:avLst>
              <a:gd name="adj" fmla="val 8282"/>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0495" name="Group 15"/>
          <p:cNvGrpSpPr>
            <a:grpSpLocks/>
          </p:cNvGrpSpPr>
          <p:nvPr/>
        </p:nvGrpSpPr>
        <p:grpSpPr bwMode="auto">
          <a:xfrm>
            <a:off x="409575" y="4954588"/>
            <a:ext cx="2286000" cy="914400"/>
            <a:chOff x="0" y="0"/>
            <a:chExt cx="1440" cy="576"/>
          </a:xfrm>
        </p:grpSpPr>
        <p:sp>
          <p:nvSpPr>
            <p:cNvPr id="20496" name="AutoShape 16"/>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0497" name="Rectangle 17"/>
            <p:cNvSpPr>
              <a:spLocks/>
            </p:cNvSpPr>
            <p:nvPr/>
          </p:nvSpPr>
          <p:spPr bwMode="auto">
            <a:xfrm>
              <a:off x="5" y="84"/>
              <a:ext cx="90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Deployment</a:t>
              </a:r>
            </a:p>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Flexibility</a:t>
              </a:r>
            </a:p>
          </p:txBody>
        </p:sp>
      </p:grpSp>
      <p:sp>
        <p:nvSpPr>
          <p:cNvPr id="20498" name="Rectangle 18"/>
          <p:cNvSpPr>
            <a:spLocks/>
          </p:cNvSpPr>
          <p:nvPr/>
        </p:nvSpPr>
        <p:spPr bwMode="auto">
          <a:xfrm>
            <a:off x="3051175" y="4722813"/>
            <a:ext cx="5638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C0C0C0"/>
                </a:solidFill>
                <a:ea typeface="ＭＳ Ｐゴシック" charset="0"/>
                <a:cs typeface="Arial" charset="0"/>
                <a:sym typeface="Arial" charset="0"/>
              </a:rPr>
              <a:t>Lean server </a:t>
            </a:r>
            <a:r>
              <a:rPr lang="en-US" sz="1400" smtClean="0">
                <a:solidFill>
                  <a:srgbClr val="C0C0C0"/>
                </a:solidFill>
                <a:ea typeface="ＭＳ Ｐゴシック" charset="0"/>
                <a:cs typeface="Arial" charset="0"/>
                <a:sym typeface="Arial" charset="0"/>
              </a:rPr>
              <a:t>(10 MB)</a:t>
            </a:r>
            <a:r>
              <a:rPr lang="en-US" sz="1800" smtClean="0">
                <a:solidFill>
                  <a:srgbClr val="C0C0C0"/>
                </a:solidFill>
                <a:ea typeface="ＭＳ Ｐゴシック" charset="0"/>
                <a:cs typeface="Arial" charset="0"/>
                <a:sym typeface="Arial" charset="0"/>
              </a:rPr>
              <a:t> ideal for virtual environments</a:t>
            </a:r>
          </a:p>
          <a:p>
            <a:pPr algn="l">
              <a:spcBef>
                <a:spcPts val="600"/>
              </a:spcBef>
              <a:spcAft>
                <a:spcPct val="0"/>
              </a:spcAft>
            </a:pPr>
            <a:r>
              <a:rPr lang="en-US" sz="1800" smtClean="0">
                <a:solidFill>
                  <a:srgbClr val="C0C0C0"/>
                </a:solidFill>
                <a:ea typeface="ＭＳ Ｐゴシック" charset="0"/>
                <a:cs typeface="Arial" charset="0"/>
                <a:sym typeface="Arial" charset="0"/>
              </a:rPr>
              <a:t>Template-driven server instance creation</a:t>
            </a:r>
          </a:p>
          <a:p>
            <a:pPr algn="l">
              <a:spcBef>
                <a:spcPts val="600"/>
              </a:spcBef>
              <a:spcAft>
                <a:spcPct val="0"/>
              </a:spcAft>
            </a:pPr>
            <a:r>
              <a:rPr lang="en-US" sz="1800" smtClean="0">
                <a:solidFill>
                  <a:srgbClr val="C0C0C0"/>
                </a:solidFill>
                <a:ea typeface="ＭＳ Ｐゴシック" charset="0"/>
                <a:cs typeface="Arial" charset="0"/>
                <a:sym typeface="Arial" charset="0"/>
              </a:rPr>
              <a:t>Integrated experience with VMware environments</a:t>
            </a:r>
          </a:p>
          <a:p>
            <a:pPr algn="l">
              <a:spcBef>
                <a:spcPts val="600"/>
              </a:spcBef>
              <a:spcAft>
                <a:spcPct val="0"/>
              </a:spcAft>
            </a:pPr>
            <a:r>
              <a:rPr lang="en-US" sz="1800" smtClean="0">
                <a:solidFill>
                  <a:srgbClr val="C0C0C0"/>
                </a:solidFill>
                <a:ea typeface="ＭＳ Ｐゴシック" charset="0"/>
                <a:cs typeface="Arial" charset="0"/>
                <a:sym typeface="Arial" charset="0"/>
              </a:rPr>
              <a:t>Open, secure API for all operations</a:t>
            </a:r>
          </a:p>
        </p:txBody>
      </p:sp>
      <p:pic>
        <p:nvPicPr>
          <p:cNvPr id="20499" name="Picture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1192213"/>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20500"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3108325"/>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20501"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5054600"/>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2596853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bwMode="auto">
          <a:xfrm>
            <a:off x="4352816" y="938549"/>
            <a:ext cx="2661014" cy="2669624"/>
          </a:xfrm>
          <a:prstGeom prst="roundRect">
            <a:avLst/>
          </a:prstGeom>
          <a:solidFill>
            <a:schemeClr val="bg2">
              <a:lumMod val="60000"/>
              <a:lumOff val="40000"/>
            </a:schemeClr>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anchor="t"/>
          <a:lstStyle/>
          <a:p>
            <a:pPr>
              <a:spcAft>
                <a:spcPct val="0"/>
              </a:spcAft>
              <a:defRPr/>
            </a:pPr>
            <a:endParaRPr lang="en-US" sz="1600" b="1" dirty="0">
              <a:solidFill>
                <a:srgbClr val="333333"/>
              </a:solidFill>
              <a:latin typeface="Arial"/>
              <a:ea typeface="ＭＳ Ｐゴシック"/>
            </a:endParaRPr>
          </a:p>
        </p:txBody>
      </p:sp>
      <p:sp>
        <p:nvSpPr>
          <p:cNvPr id="2" name="Title 1"/>
          <p:cNvSpPr>
            <a:spLocks noGrp="1"/>
          </p:cNvSpPr>
          <p:nvPr>
            <p:ph type="title"/>
          </p:nvPr>
        </p:nvSpPr>
        <p:spPr/>
        <p:txBody>
          <a:bodyPr/>
          <a:lstStyle/>
          <a:p>
            <a:r>
              <a:rPr lang="en-US" smtClean="0"/>
              <a:t>Monitoring Architecture</a:t>
            </a:r>
            <a:endParaRPr lang="en-US" b="0" i="1" dirty="0"/>
          </a:p>
        </p:txBody>
      </p:sp>
      <p:sp>
        <p:nvSpPr>
          <p:cNvPr id="35" name="Rounded Rectangle 34"/>
          <p:cNvSpPr/>
          <p:nvPr/>
        </p:nvSpPr>
        <p:spPr bwMode="auto">
          <a:xfrm>
            <a:off x="7356275" y="1309814"/>
            <a:ext cx="1359355" cy="941858"/>
          </a:xfrm>
          <a:prstGeom prst="roundRect">
            <a:avLst/>
          </a:prstGeom>
          <a:gradFill>
            <a:gsLst>
              <a:gs pos="0">
                <a:schemeClr val="accent2">
                  <a:lumMod val="75000"/>
                  <a:alpha val="87000"/>
                </a:schemeClr>
              </a:gs>
              <a:gs pos="100000">
                <a:srgbClr val="8FD1F0">
                  <a:alpha val="83000"/>
                </a:srgbClr>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333333"/>
                </a:solidFill>
                <a:latin typeface="Arial"/>
                <a:ea typeface="ＭＳ Ｐゴシック"/>
              </a:rPr>
              <a:t>Web</a:t>
            </a:r>
          </a:p>
          <a:p>
            <a:pPr>
              <a:spcAft>
                <a:spcPct val="0"/>
              </a:spcAft>
              <a:defRPr/>
            </a:pPr>
            <a:r>
              <a:rPr lang="en-US" sz="1400" dirty="0" smtClean="0">
                <a:solidFill>
                  <a:srgbClr val="333333"/>
                </a:solidFill>
                <a:latin typeface="Arial"/>
                <a:ea typeface="ＭＳ Ｐゴシック"/>
              </a:rPr>
              <a:t>Dashboard</a:t>
            </a:r>
            <a:endParaRPr lang="en-US" sz="1400" dirty="0">
              <a:solidFill>
                <a:srgbClr val="333333"/>
              </a:solidFill>
              <a:latin typeface="Arial"/>
              <a:ea typeface="ＭＳ Ｐゴシック"/>
            </a:endParaRPr>
          </a:p>
        </p:txBody>
      </p:sp>
      <p:sp>
        <p:nvSpPr>
          <p:cNvPr id="36" name="Rounded Rectangle 35"/>
          <p:cNvSpPr/>
          <p:nvPr/>
        </p:nvSpPr>
        <p:spPr bwMode="auto">
          <a:xfrm>
            <a:off x="4181730" y="4513136"/>
            <a:ext cx="4597400" cy="1519363"/>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lIns="0" rIns="0" anchor="ctr"/>
          <a:lstStyle/>
          <a:p>
            <a:pPr>
              <a:defRPr/>
            </a:pPr>
            <a:r>
              <a:rPr lang="en-US" sz="1800" b="1" dirty="0" smtClean="0">
                <a:solidFill>
                  <a:srgbClr val="333333"/>
                </a:solidFill>
                <a:latin typeface="Arial"/>
                <a:ea typeface="ＭＳ Ｐゴシック"/>
              </a:rPr>
              <a:t>Hyperic Monitoring</a:t>
            </a:r>
          </a:p>
          <a:p>
            <a:pPr>
              <a:defRPr/>
            </a:pPr>
            <a:r>
              <a:rPr lang="en-US" sz="1600" dirty="0" smtClean="0">
                <a:solidFill>
                  <a:srgbClr val="333333"/>
                </a:solidFill>
                <a:latin typeface="Arial"/>
                <a:ea typeface="ＭＳ Ｐゴシック"/>
              </a:rPr>
              <a:t>Web Servers, App Servers, Databases, Caching, Messaging, Directories, Virtualization, etc.</a:t>
            </a:r>
          </a:p>
        </p:txBody>
      </p:sp>
      <p:grpSp>
        <p:nvGrpSpPr>
          <p:cNvPr id="3" name="Group 61"/>
          <p:cNvGrpSpPr/>
          <p:nvPr/>
        </p:nvGrpSpPr>
        <p:grpSpPr>
          <a:xfrm>
            <a:off x="465220" y="986844"/>
            <a:ext cx="3246610" cy="2340555"/>
            <a:chOff x="588790" y="986844"/>
            <a:chExt cx="3246610" cy="2340555"/>
          </a:xfrm>
        </p:grpSpPr>
        <p:sp>
          <p:nvSpPr>
            <p:cNvPr id="98" name="Rounded Rectangle 97"/>
            <p:cNvSpPr/>
            <p:nvPr/>
          </p:nvSpPr>
          <p:spPr bwMode="auto">
            <a:xfrm>
              <a:off x="588790" y="986844"/>
              <a:ext cx="3246610" cy="2340555"/>
            </a:xfrm>
            <a:prstGeom prst="roundRect">
              <a:avLst/>
            </a:prstGeom>
            <a:solidFill>
              <a:schemeClr val="bg2">
                <a:lumMod val="60000"/>
                <a:lumOff val="40000"/>
              </a:schemeClr>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anchor="t"/>
            <a:lstStyle/>
            <a:p>
              <a:pPr>
                <a:spcAft>
                  <a:spcPct val="0"/>
                </a:spcAft>
                <a:defRPr/>
              </a:pPr>
              <a:r>
                <a:rPr lang="en-US" sz="1600" b="1" dirty="0" smtClean="0">
                  <a:solidFill>
                    <a:srgbClr val="333333"/>
                  </a:solidFill>
                  <a:latin typeface="Arial"/>
                  <a:ea typeface="ＭＳ Ｐゴシック"/>
                </a:rPr>
                <a:t>Server 1</a:t>
              </a:r>
              <a:endParaRPr lang="en-US" sz="1600" b="1" dirty="0">
                <a:solidFill>
                  <a:srgbClr val="333333"/>
                </a:solidFill>
                <a:latin typeface="Arial"/>
                <a:ea typeface="ＭＳ Ｐゴシック"/>
              </a:endParaRPr>
            </a:p>
          </p:txBody>
        </p:sp>
        <p:sp>
          <p:nvSpPr>
            <p:cNvPr id="68" name="Rounded Rectangle 67"/>
            <p:cNvSpPr/>
            <p:nvPr/>
          </p:nvSpPr>
          <p:spPr bwMode="auto">
            <a:xfrm>
              <a:off x="2595390" y="1984872"/>
              <a:ext cx="914400" cy="457200"/>
            </a:xfrm>
            <a:prstGeom prst="roundRect">
              <a:avLst/>
            </a:prstGeom>
            <a:gradFill flip="none" rotWithShape="1">
              <a:gsLst>
                <a:gs pos="0">
                  <a:srgbClr val="DDEBCF"/>
                </a:gs>
                <a:gs pos="50000">
                  <a:srgbClr val="9CB86E"/>
                </a:gs>
                <a:gs pos="100000">
                  <a:srgbClr val="156B13"/>
                </a:gs>
              </a:gsLst>
              <a:lin ang="5400000" scaled="1"/>
              <a:tileRect/>
            </a:gradFill>
            <a:ln w="12700">
              <a:solidFill>
                <a:schemeClr val="accent4">
                  <a:lumMod val="7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ctr"/>
            <a:lstStyle/>
            <a:p>
              <a:pPr>
                <a:spcAft>
                  <a:spcPct val="0"/>
                </a:spcAft>
                <a:defRPr/>
              </a:pPr>
              <a:r>
                <a:rPr lang="en-US" sz="1400" dirty="0" smtClean="0">
                  <a:solidFill>
                    <a:srgbClr val="333333"/>
                  </a:solidFill>
                  <a:latin typeface="Arial"/>
                  <a:ea typeface="ＭＳ Ｐゴシック"/>
                </a:rPr>
                <a:t>Agent</a:t>
              </a:r>
              <a:endParaRPr lang="en-US" sz="1400" dirty="0">
                <a:solidFill>
                  <a:srgbClr val="333333"/>
                </a:solidFill>
                <a:latin typeface="Arial"/>
                <a:ea typeface="ＭＳ Ｐゴシック"/>
              </a:endParaRPr>
            </a:p>
          </p:txBody>
        </p:sp>
        <p:grpSp>
          <p:nvGrpSpPr>
            <p:cNvPr id="4" name="Group 70"/>
            <p:cNvGrpSpPr/>
            <p:nvPr/>
          </p:nvGrpSpPr>
          <p:grpSpPr>
            <a:xfrm>
              <a:off x="1091745" y="1757789"/>
              <a:ext cx="1035675" cy="1371600"/>
              <a:chOff x="1320345" y="1159099"/>
              <a:chExt cx="1035675" cy="1371600"/>
            </a:xfrm>
          </p:grpSpPr>
          <p:sp>
            <p:nvSpPr>
              <p:cNvPr id="43" name="Rounded Rectangle 42"/>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5" name="Group 17"/>
              <p:cNvGrpSpPr/>
              <p:nvPr/>
            </p:nvGrpSpPr>
            <p:grpSpPr>
              <a:xfrm>
                <a:off x="1472422" y="1709505"/>
                <a:ext cx="731520" cy="320040"/>
                <a:chOff x="1137439" y="2336287"/>
                <a:chExt cx="731520" cy="320040"/>
              </a:xfrm>
            </p:grpSpPr>
            <p:pic>
              <p:nvPicPr>
                <p:cNvPr id="47" name="Picture 46"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49" name="Picture 48"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6" name="Group 70"/>
            <p:cNvGrpSpPr/>
            <p:nvPr/>
          </p:nvGrpSpPr>
          <p:grpSpPr>
            <a:xfrm>
              <a:off x="952045" y="1579989"/>
              <a:ext cx="1035675" cy="1371600"/>
              <a:chOff x="1320345" y="1159099"/>
              <a:chExt cx="1035675" cy="1371600"/>
            </a:xfrm>
          </p:grpSpPr>
          <p:sp>
            <p:nvSpPr>
              <p:cNvPr id="51" name="Rounded Rectangle 50"/>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7" name="Group 17"/>
              <p:cNvGrpSpPr/>
              <p:nvPr/>
            </p:nvGrpSpPr>
            <p:grpSpPr>
              <a:xfrm>
                <a:off x="1472422" y="1709505"/>
                <a:ext cx="731520" cy="320040"/>
                <a:chOff x="1137439" y="2336287"/>
                <a:chExt cx="731520" cy="320040"/>
              </a:xfrm>
            </p:grpSpPr>
            <p:pic>
              <p:nvPicPr>
                <p:cNvPr id="54" name="Picture 53"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55" name="Picture 54"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8" name="Group 70"/>
            <p:cNvGrpSpPr/>
            <p:nvPr/>
          </p:nvGrpSpPr>
          <p:grpSpPr>
            <a:xfrm>
              <a:off x="812345" y="1414889"/>
              <a:ext cx="1035675" cy="1371600"/>
              <a:chOff x="1320345" y="1159099"/>
              <a:chExt cx="1035675" cy="1371600"/>
            </a:xfrm>
          </p:grpSpPr>
          <p:sp>
            <p:nvSpPr>
              <p:cNvPr id="57" name="Rounded Rectangle 56"/>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b"/>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9" name="Group 17"/>
              <p:cNvGrpSpPr/>
              <p:nvPr/>
            </p:nvGrpSpPr>
            <p:grpSpPr>
              <a:xfrm>
                <a:off x="1472422" y="1210725"/>
                <a:ext cx="731520" cy="320040"/>
                <a:chOff x="1137439" y="1837507"/>
                <a:chExt cx="731520" cy="320040"/>
              </a:xfrm>
            </p:grpSpPr>
            <p:pic>
              <p:nvPicPr>
                <p:cNvPr id="60" name="Picture 59" descr="app2.png"/>
                <p:cNvPicPr>
                  <a:picLocks noChangeAspect="1"/>
                </p:cNvPicPr>
                <p:nvPr/>
              </p:nvPicPr>
              <p:blipFill>
                <a:blip r:embed="rId3" cstate="email"/>
                <a:srcRect/>
                <a:stretch>
                  <a:fillRect/>
                </a:stretch>
              </p:blipFill>
              <p:spPr bwMode="auto">
                <a:xfrm>
                  <a:off x="1137439" y="183750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61" name="Picture 60" descr="app2.png"/>
                <p:cNvPicPr>
                  <a:picLocks noChangeAspect="1"/>
                </p:cNvPicPr>
                <p:nvPr/>
              </p:nvPicPr>
              <p:blipFill>
                <a:blip r:embed="rId3" cstate="email"/>
                <a:srcRect/>
                <a:stretch>
                  <a:fillRect/>
                </a:stretch>
              </p:blipFill>
              <p:spPr bwMode="auto">
                <a:xfrm>
                  <a:off x="1548919" y="183750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cxnSp>
        <p:nvCxnSpPr>
          <p:cNvPr id="127" name="Straight Connector 126"/>
          <p:cNvCxnSpPr/>
          <p:nvPr/>
        </p:nvCxnSpPr>
        <p:spPr bwMode="auto">
          <a:xfrm flipV="1">
            <a:off x="2010030" y="2213472"/>
            <a:ext cx="461790" cy="9028"/>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grpSp>
        <p:nvGrpSpPr>
          <p:cNvPr id="10" name="Group 129"/>
          <p:cNvGrpSpPr/>
          <p:nvPr/>
        </p:nvGrpSpPr>
        <p:grpSpPr>
          <a:xfrm>
            <a:off x="617620" y="3552244"/>
            <a:ext cx="3246610" cy="2340555"/>
            <a:chOff x="588790" y="986844"/>
            <a:chExt cx="3246610" cy="2340555"/>
          </a:xfrm>
        </p:grpSpPr>
        <p:sp>
          <p:nvSpPr>
            <p:cNvPr id="131" name="Rounded Rectangle 130"/>
            <p:cNvSpPr/>
            <p:nvPr/>
          </p:nvSpPr>
          <p:spPr bwMode="auto">
            <a:xfrm>
              <a:off x="588790" y="986844"/>
              <a:ext cx="3246610" cy="2340555"/>
            </a:xfrm>
            <a:prstGeom prst="roundRect">
              <a:avLst/>
            </a:prstGeom>
            <a:solidFill>
              <a:schemeClr val="bg2">
                <a:lumMod val="60000"/>
                <a:lumOff val="40000"/>
              </a:schemeClr>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anchor="t"/>
            <a:lstStyle/>
            <a:p>
              <a:pPr>
                <a:spcAft>
                  <a:spcPct val="0"/>
                </a:spcAft>
                <a:defRPr/>
              </a:pPr>
              <a:r>
                <a:rPr lang="en-US" sz="1600" b="1" dirty="0" smtClean="0">
                  <a:solidFill>
                    <a:srgbClr val="333333"/>
                  </a:solidFill>
                  <a:latin typeface="Arial"/>
                  <a:ea typeface="ＭＳ Ｐゴシック"/>
                </a:rPr>
                <a:t>Server 1</a:t>
              </a:r>
              <a:endParaRPr lang="en-US" sz="1600" b="1" dirty="0">
                <a:solidFill>
                  <a:srgbClr val="333333"/>
                </a:solidFill>
                <a:latin typeface="Arial"/>
                <a:ea typeface="ＭＳ Ｐゴシック"/>
              </a:endParaRPr>
            </a:p>
          </p:txBody>
        </p:sp>
        <p:sp>
          <p:nvSpPr>
            <p:cNvPr id="132" name="Rounded Rectangle 131"/>
            <p:cNvSpPr/>
            <p:nvPr/>
          </p:nvSpPr>
          <p:spPr bwMode="auto">
            <a:xfrm>
              <a:off x="2595390" y="1984872"/>
              <a:ext cx="914400" cy="457200"/>
            </a:xfrm>
            <a:prstGeom prst="roundRect">
              <a:avLst/>
            </a:prstGeom>
            <a:gradFill>
              <a:gsLst>
                <a:gs pos="0">
                  <a:srgbClr val="DDEBCF"/>
                </a:gs>
                <a:gs pos="50000">
                  <a:srgbClr val="9CB86E"/>
                </a:gs>
                <a:gs pos="100000">
                  <a:srgbClr val="156B13"/>
                </a:gs>
              </a:gsLst>
              <a:lin ang="16200000" scaled="0"/>
            </a:gradFill>
            <a:ln w="12700">
              <a:solidFill>
                <a:srgbClr val="00B050"/>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ctr"/>
            <a:lstStyle/>
            <a:p>
              <a:pPr>
                <a:spcAft>
                  <a:spcPct val="0"/>
                </a:spcAft>
                <a:defRPr/>
              </a:pPr>
              <a:r>
                <a:rPr lang="en-US" sz="1400" dirty="0" smtClean="0">
                  <a:solidFill>
                    <a:srgbClr val="333333"/>
                  </a:solidFill>
                  <a:latin typeface="Arial"/>
                  <a:ea typeface="ＭＳ Ｐゴシック"/>
                </a:rPr>
                <a:t>Agent</a:t>
              </a:r>
              <a:endParaRPr lang="en-US" sz="1400" dirty="0">
                <a:solidFill>
                  <a:srgbClr val="333333"/>
                </a:solidFill>
                <a:latin typeface="Arial"/>
                <a:ea typeface="ＭＳ Ｐゴシック"/>
              </a:endParaRPr>
            </a:p>
          </p:txBody>
        </p:sp>
        <p:grpSp>
          <p:nvGrpSpPr>
            <p:cNvPr id="11" name="Group 70"/>
            <p:cNvGrpSpPr/>
            <p:nvPr/>
          </p:nvGrpSpPr>
          <p:grpSpPr>
            <a:xfrm>
              <a:off x="1091745" y="1757789"/>
              <a:ext cx="1035675" cy="1371600"/>
              <a:chOff x="1320345" y="1159099"/>
              <a:chExt cx="1035675" cy="1371600"/>
            </a:xfrm>
          </p:grpSpPr>
          <p:sp>
            <p:nvSpPr>
              <p:cNvPr id="146" name="Rounded Rectangle 145"/>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12" name="Group 17"/>
              <p:cNvGrpSpPr/>
              <p:nvPr/>
            </p:nvGrpSpPr>
            <p:grpSpPr>
              <a:xfrm>
                <a:off x="1472422" y="1709505"/>
                <a:ext cx="731520" cy="762317"/>
                <a:chOff x="1137439" y="2336287"/>
                <a:chExt cx="731520" cy="762317"/>
              </a:xfrm>
            </p:grpSpPr>
            <p:sp>
              <p:nvSpPr>
                <p:cNvPr id="148" name="Rectangle 12"/>
                <p:cNvSpPr>
                  <a:spLocks noChangeArrowheads="1"/>
                </p:cNvSpPr>
                <p:nvPr/>
              </p:nvSpPr>
              <p:spPr bwMode="auto">
                <a:xfrm>
                  <a:off x="1137439" y="2732882"/>
                  <a:ext cx="731520" cy="365722"/>
                </a:xfrm>
                <a:prstGeom prst="roundRect">
                  <a:avLst/>
                </a:prstGeom>
                <a:solidFill>
                  <a:srgbClr val="33831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400" dirty="0">
                      <a:solidFill>
                        <a:srgbClr val="FFFFFF"/>
                      </a:solidFill>
                      <a:latin typeface="Arial"/>
                      <a:ea typeface="ＭＳ Ｐゴシック"/>
                      <a:cs typeface="MS PGothic" charset="0"/>
                    </a:rPr>
                    <a:t>Spring</a:t>
                  </a:r>
                </a:p>
              </p:txBody>
            </p:sp>
            <p:pic>
              <p:nvPicPr>
                <p:cNvPr id="149" name="Picture 148"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50" name="Picture 149"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13" name="Group 70"/>
            <p:cNvGrpSpPr/>
            <p:nvPr/>
          </p:nvGrpSpPr>
          <p:grpSpPr>
            <a:xfrm>
              <a:off x="952045" y="1579989"/>
              <a:ext cx="1035675" cy="1371600"/>
              <a:chOff x="1320345" y="1159099"/>
              <a:chExt cx="1035675" cy="1371600"/>
            </a:xfrm>
          </p:grpSpPr>
          <p:sp>
            <p:nvSpPr>
              <p:cNvPr id="141" name="Rounded Rectangle 140"/>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14" name="Group 17"/>
              <p:cNvGrpSpPr/>
              <p:nvPr/>
            </p:nvGrpSpPr>
            <p:grpSpPr>
              <a:xfrm>
                <a:off x="1472422" y="1709505"/>
                <a:ext cx="731520" cy="762317"/>
                <a:chOff x="1137439" y="2336287"/>
                <a:chExt cx="731520" cy="762317"/>
              </a:xfrm>
            </p:grpSpPr>
            <p:sp>
              <p:nvSpPr>
                <p:cNvPr id="143" name="Rectangle 12"/>
                <p:cNvSpPr>
                  <a:spLocks noChangeArrowheads="1"/>
                </p:cNvSpPr>
                <p:nvPr/>
              </p:nvSpPr>
              <p:spPr bwMode="auto">
                <a:xfrm>
                  <a:off x="1137439" y="2732882"/>
                  <a:ext cx="731520" cy="365722"/>
                </a:xfrm>
                <a:prstGeom prst="roundRect">
                  <a:avLst/>
                </a:prstGeom>
                <a:solidFill>
                  <a:srgbClr val="33831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400" dirty="0">
                      <a:solidFill>
                        <a:srgbClr val="FFFFFF"/>
                      </a:solidFill>
                      <a:latin typeface="Arial"/>
                      <a:ea typeface="ＭＳ Ｐゴシック"/>
                      <a:cs typeface="MS PGothic" charset="0"/>
                    </a:rPr>
                    <a:t>Spring</a:t>
                  </a:r>
                </a:p>
              </p:txBody>
            </p:sp>
            <p:pic>
              <p:nvPicPr>
                <p:cNvPr id="144" name="Picture 143"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45" name="Picture 144"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15" name="Group 70"/>
            <p:cNvGrpSpPr/>
            <p:nvPr/>
          </p:nvGrpSpPr>
          <p:grpSpPr>
            <a:xfrm>
              <a:off x="812345" y="1414889"/>
              <a:ext cx="1035675" cy="1371600"/>
              <a:chOff x="1320345" y="1159099"/>
              <a:chExt cx="1035675" cy="1371600"/>
            </a:xfrm>
          </p:grpSpPr>
          <p:sp>
            <p:nvSpPr>
              <p:cNvPr id="136" name="Rounded Rectangle 135"/>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16" name="Group 17"/>
              <p:cNvGrpSpPr/>
              <p:nvPr/>
            </p:nvGrpSpPr>
            <p:grpSpPr>
              <a:xfrm>
                <a:off x="1472422" y="1709505"/>
                <a:ext cx="731520" cy="762317"/>
                <a:chOff x="1137439" y="2336287"/>
                <a:chExt cx="731520" cy="762317"/>
              </a:xfrm>
            </p:grpSpPr>
            <p:sp>
              <p:nvSpPr>
                <p:cNvPr id="138" name="Rectangle 12"/>
                <p:cNvSpPr>
                  <a:spLocks noChangeArrowheads="1"/>
                </p:cNvSpPr>
                <p:nvPr/>
              </p:nvSpPr>
              <p:spPr bwMode="auto">
                <a:xfrm>
                  <a:off x="1137439" y="2732882"/>
                  <a:ext cx="731520" cy="365722"/>
                </a:xfrm>
                <a:prstGeom prst="roundRect">
                  <a:avLst/>
                </a:prstGeom>
                <a:solidFill>
                  <a:srgbClr val="33831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400" dirty="0">
                      <a:solidFill>
                        <a:srgbClr val="FFFFFF"/>
                      </a:solidFill>
                      <a:latin typeface="Arial"/>
                      <a:ea typeface="ＭＳ Ｐゴシック"/>
                      <a:cs typeface="MS PGothic" charset="0"/>
                    </a:rPr>
                    <a:t>Spring</a:t>
                  </a:r>
                </a:p>
              </p:txBody>
            </p:sp>
            <p:pic>
              <p:nvPicPr>
                <p:cNvPr id="139" name="Picture 138"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40" name="Picture 139"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cxnSp>
        <p:nvCxnSpPr>
          <p:cNvPr id="151" name="Straight Connector 150"/>
          <p:cNvCxnSpPr/>
          <p:nvPr/>
        </p:nvCxnSpPr>
        <p:spPr bwMode="auto">
          <a:xfrm flipV="1">
            <a:off x="2162430" y="4778872"/>
            <a:ext cx="461790" cy="9028"/>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grpSp>
        <p:nvGrpSpPr>
          <p:cNvPr id="17" name="Group 151"/>
          <p:cNvGrpSpPr/>
          <p:nvPr/>
        </p:nvGrpSpPr>
        <p:grpSpPr>
          <a:xfrm>
            <a:off x="465220" y="3450644"/>
            <a:ext cx="3246610" cy="2340555"/>
            <a:chOff x="588790" y="986844"/>
            <a:chExt cx="3246610" cy="2340555"/>
          </a:xfrm>
        </p:grpSpPr>
        <p:sp>
          <p:nvSpPr>
            <p:cNvPr id="153" name="Rounded Rectangle 152"/>
            <p:cNvSpPr/>
            <p:nvPr/>
          </p:nvSpPr>
          <p:spPr bwMode="auto">
            <a:xfrm>
              <a:off x="588790" y="986844"/>
              <a:ext cx="3246610" cy="2340555"/>
            </a:xfrm>
            <a:prstGeom prst="roundRect">
              <a:avLst/>
            </a:prstGeom>
            <a:solidFill>
              <a:schemeClr val="bg2">
                <a:lumMod val="60000"/>
                <a:lumOff val="40000"/>
              </a:schemeClr>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anchor="t"/>
            <a:lstStyle/>
            <a:p>
              <a:pPr>
                <a:spcAft>
                  <a:spcPct val="0"/>
                </a:spcAft>
                <a:defRPr/>
              </a:pPr>
              <a:r>
                <a:rPr lang="en-US" sz="1600" b="1" dirty="0" smtClean="0">
                  <a:solidFill>
                    <a:srgbClr val="333333"/>
                  </a:solidFill>
                  <a:latin typeface="Arial"/>
                  <a:ea typeface="ＭＳ Ｐゴシック"/>
                </a:rPr>
                <a:t>Server 2</a:t>
              </a:r>
              <a:endParaRPr lang="en-US" sz="1600" b="1" dirty="0">
                <a:solidFill>
                  <a:srgbClr val="333333"/>
                </a:solidFill>
                <a:latin typeface="Arial"/>
                <a:ea typeface="ＭＳ Ｐゴシック"/>
              </a:endParaRPr>
            </a:p>
          </p:txBody>
        </p:sp>
        <p:sp>
          <p:nvSpPr>
            <p:cNvPr id="154" name="Rounded Rectangle 153"/>
            <p:cNvSpPr/>
            <p:nvPr/>
          </p:nvSpPr>
          <p:spPr bwMode="auto">
            <a:xfrm>
              <a:off x="2595390" y="1984872"/>
              <a:ext cx="914400" cy="457200"/>
            </a:xfrm>
            <a:prstGeom prst="roundRect">
              <a:avLst/>
            </a:prstGeom>
            <a:gradFill flip="none" rotWithShape="1">
              <a:gsLst>
                <a:gs pos="0">
                  <a:srgbClr val="DDEBCF"/>
                </a:gs>
                <a:gs pos="50000">
                  <a:srgbClr val="9CB86E"/>
                </a:gs>
                <a:gs pos="100000">
                  <a:srgbClr val="156B13"/>
                </a:gs>
              </a:gsLst>
              <a:lin ang="5400000" scaled="1"/>
              <a:tileRect/>
            </a:gradFill>
            <a:ln w="12700">
              <a:solidFill>
                <a:schemeClr val="accent4">
                  <a:lumMod val="7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ctr"/>
            <a:lstStyle/>
            <a:p>
              <a:pPr>
                <a:spcAft>
                  <a:spcPct val="0"/>
                </a:spcAft>
                <a:defRPr/>
              </a:pPr>
              <a:r>
                <a:rPr lang="en-US" sz="1400" dirty="0" smtClean="0">
                  <a:solidFill>
                    <a:srgbClr val="333333"/>
                  </a:solidFill>
                  <a:latin typeface="Arial"/>
                  <a:ea typeface="ＭＳ Ｐゴシック"/>
                </a:rPr>
                <a:t>Agent</a:t>
              </a:r>
              <a:endParaRPr lang="en-US" sz="1400" dirty="0">
                <a:solidFill>
                  <a:srgbClr val="333333"/>
                </a:solidFill>
                <a:latin typeface="Arial"/>
                <a:ea typeface="ＭＳ Ｐゴシック"/>
              </a:endParaRPr>
            </a:p>
          </p:txBody>
        </p:sp>
        <p:grpSp>
          <p:nvGrpSpPr>
            <p:cNvPr id="18" name="Group 70"/>
            <p:cNvGrpSpPr/>
            <p:nvPr/>
          </p:nvGrpSpPr>
          <p:grpSpPr>
            <a:xfrm>
              <a:off x="1091745" y="1757789"/>
              <a:ext cx="1035675" cy="1371600"/>
              <a:chOff x="1320345" y="1159099"/>
              <a:chExt cx="1035675" cy="1371600"/>
            </a:xfrm>
          </p:grpSpPr>
          <p:sp>
            <p:nvSpPr>
              <p:cNvPr id="168" name="Rounded Rectangle 167"/>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19" name="Group 17"/>
              <p:cNvGrpSpPr/>
              <p:nvPr/>
            </p:nvGrpSpPr>
            <p:grpSpPr>
              <a:xfrm>
                <a:off x="1472422" y="1709505"/>
                <a:ext cx="731520" cy="320040"/>
                <a:chOff x="1137439" y="2336287"/>
                <a:chExt cx="731520" cy="320040"/>
              </a:xfrm>
            </p:grpSpPr>
            <p:pic>
              <p:nvPicPr>
                <p:cNvPr id="171" name="Picture 170"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72" name="Picture 171"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20" name="Group 70"/>
            <p:cNvGrpSpPr/>
            <p:nvPr/>
          </p:nvGrpSpPr>
          <p:grpSpPr>
            <a:xfrm>
              <a:off x="952045" y="1579989"/>
              <a:ext cx="1035675" cy="1371600"/>
              <a:chOff x="1320345" y="1159099"/>
              <a:chExt cx="1035675" cy="1371600"/>
            </a:xfrm>
          </p:grpSpPr>
          <p:sp>
            <p:nvSpPr>
              <p:cNvPr id="163" name="Rounded Rectangle 162"/>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21" name="Group 17"/>
              <p:cNvGrpSpPr/>
              <p:nvPr/>
            </p:nvGrpSpPr>
            <p:grpSpPr>
              <a:xfrm>
                <a:off x="1472422" y="1709505"/>
                <a:ext cx="731520" cy="320040"/>
                <a:chOff x="1137439" y="2336287"/>
                <a:chExt cx="731520" cy="320040"/>
              </a:xfrm>
            </p:grpSpPr>
            <p:pic>
              <p:nvPicPr>
                <p:cNvPr id="166" name="Picture 165" descr="app2.png"/>
                <p:cNvPicPr>
                  <a:picLocks noChangeAspect="1"/>
                </p:cNvPicPr>
                <p:nvPr/>
              </p:nvPicPr>
              <p:blipFill>
                <a:blip r:embed="rId3"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67" name="Picture 166" descr="app2.png"/>
                <p:cNvPicPr>
                  <a:picLocks noChangeAspect="1"/>
                </p:cNvPicPr>
                <p:nvPr/>
              </p:nvPicPr>
              <p:blipFill>
                <a:blip r:embed="rId3"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22" name="Group 70"/>
            <p:cNvGrpSpPr/>
            <p:nvPr/>
          </p:nvGrpSpPr>
          <p:grpSpPr>
            <a:xfrm>
              <a:off x="812345" y="1414889"/>
              <a:ext cx="1035675" cy="1371600"/>
              <a:chOff x="1320345" y="1159099"/>
              <a:chExt cx="1035675" cy="1371600"/>
            </a:xfrm>
          </p:grpSpPr>
          <p:sp>
            <p:nvSpPr>
              <p:cNvPr id="158" name="Rounded Rectangle 157"/>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b"/>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23" name="Group 17"/>
              <p:cNvGrpSpPr/>
              <p:nvPr/>
            </p:nvGrpSpPr>
            <p:grpSpPr>
              <a:xfrm>
                <a:off x="1472422" y="1210725"/>
                <a:ext cx="731520" cy="320040"/>
                <a:chOff x="1137439" y="1837507"/>
                <a:chExt cx="731520" cy="320040"/>
              </a:xfrm>
            </p:grpSpPr>
            <p:pic>
              <p:nvPicPr>
                <p:cNvPr id="161" name="Picture 160" descr="app2.png"/>
                <p:cNvPicPr>
                  <a:picLocks noChangeAspect="1"/>
                </p:cNvPicPr>
                <p:nvPr/>
              </p:nvPicPr>
              <p:blipFill>
                <a:blip r:embed="rId3" cstate="email"/>
                <a:srcRect/>
                <a:stretch>
                  <a:fillRect/>
                </a:stretch>
              </p:blipFill>
              <p:spPr bwMode="auto">
                <a:xfrm>
                  <a:off x="1137439" y="183750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62" name="Picture 161" descr="app2.png"/>
                <p:cNvPicPr>
                  <a:picLocks noChangeAspect="1"/>
                </p:cNvPicPr>
                <p:nvPr/>
              </p:nvPicPr>
              <p:blipFill>
                <a:blip r:embed="rId3" cstate="email"/>
                <a:srcRect/>
                <a:stretch>
                  <a:fillRect/>
                </a:stretch>
              </p:blipFill>
              <p:spPr bwMode="auto">
                <a:xfrm>
                  <a:off x="1548919" y="183750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cxnSp>
        <p:nvCxnSpPr>
          <p:cNvPr id="173" name="Straight Connector 172"/>
          <p:cNvCxnSpPr/>
          <p:nvPr/>
        </p:nvCxnSpPr>
        <p:spPr bwMode="auto">
          <a:xfrm flipV="1">
            <a:off x="2010030" y="4677272"/>
            <a:ext cx="461790" cy="9028"/>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cxnSp>
        <p:nvCxnSpPr>
          <p:cNvPr id="174" name="Straight Connector 173"/>
          <p:cNvCxnSpPr>
            <a:endCxn id="185" idx="1"/>
          </p:cNvCxnSpPr>
          <p:nvPr/>
        </p:nvCxnSpPr>
        <p:spPr bwMode="auto">
          <a:xfrm>
            <a:off x="3386220" y="2213472"/>
            <a:ext cx="1190367" cy="10516"/>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cxnSp>
        <p:nvCxnSpPr>
          <p:cNvPr id="177" name="Straight Connector 176"/>
          <p:cNvCxnSpPr/>
          <p:nvPr/>
        </p:nvCxnSpPr>
        <p:spPr bwMode="auto">
          <a:xfrm flipV="1">
            <a:off x="3386220" y="2817341"/>
            <a:ext cx="1161064" cy="1859931"/>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sp>
        <p:nvSpPr>
          <p:cNvPr id="184" name="Rounded Rectangle 183"/>
          <p:cNvSpPr/>
          <p:nvPr/>
        </p:nvSpPr>
        <p:spPr bwMode="auto">
          <a:xfrm>
            <a:off x="7356275" y="2473229"/>
            <a:ext cx="1359355" cy="640672"/>
          </a:xfrm>
          <a:prstGeom prst="roundRect">
            <a:avLst/>
          </a:prstGeom>
          <a:gradFill>
            <a:gsLst>
              <a:gs pos="0">
                <a:schemeClr val="accent2">
                  <a:lumMod val="75000"/>
                  <a:alpha val="87000"/>
                </a:schemeClr>
              </a:gs>
              <a:gs pos="100000">
                <a:srgbClr val="8FD1F0">
                  <a:alpha val="83000"/>
                </a:srgbClr>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b="1" dirty="0" smtClean="0">
                <a:solidFill>
                  <a:srgbClr val="333333"/>
                </a:solidFill>
                <a:latin typeface="Arial"/>
                <a:ea typeface="ＭＳ Ｐゴシック"/>
              </a:rPr>
              <a:t>Open API</a:t>
            </a:r>
            <a:endParaRPr lang="en-US" sz="1400" b="1" dirty="0">
              <a:solidFill>
                <a:srgbClr val="333333"/>
              </a:solidFill>
              <a:latin typeface="Arial"/>
              <a:ea typeface="ＭＳ Ｐゴシック"/>
            </a:endParaRPr>
          </a:p>
        </p:txBody>
      </p:sp>
      <p:sp>
        <p:nvSpPr>
          <p:cNvPr id="185" name="Rounded Rectangle 184"/>
          <p:cNvSpPr/>
          <p:nvPr/>
        </p:nvSpPr>
        <p:spPr bwMode="auto">
          <a:xfrm>
            <a:off x="4576587" y="1235224"/>
            <a:ext cx="2231984" cy="1977528"/>
          </a:xfrm>
          <a:prstGeom prst="roundRect">
            <a:avLst/>
          </a:prstGeom>
          <a:gradFill flip="none" rotWithShape="1">
            <a:gsLst>
              <a:gs pos="0">
                <a:srgbClr val="DDEBCF"/>
              </a:gs>
              <a:gs pos="50000">
                <a:srgbClr val="9CB86E"/>
              </a:gs>
              <a:gs pos="100000">
                <a:srgbClr val="156B13"/>
              </a:gs>
            </a:gsLst>
            <a:lin ang="5400000" scaled="1"/>
            <a:tileRect/>
          </a:gradFill>
          <a:ln w="12700">
            <a:solidFill>
              <a:schemeClr val="accent4">
                <a:lumMod val="7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ctr"/>
          <a:lstStyle/>
          <a:p>
            <a:pPr>
              <a:spcAft>
                <a:spcPct val="0"/>
              </a:spcAft>
              <a:defRPr/>
            </a:pPr>
            <a:r>
              <a:rPr lang="en-US" sz="1400" b="1" dirty="0" smtClean="0">
                <a:solidFill>
                  <a:srgbClr val="333333"/>
                </a:solidFill>
                <a:latin typeface="Arial"/>
                <a:ea typeface="ＭＳ Ｐゴシック"/>
              </a:rPr>
              <a:t>Management Server</a:t>
            </a:r>
          </a:p>
          <a:p>
            <a:pPr>
              <a:spcAft>
                <a:spcPct val="0"/>
              </a:spcAft>
              <a:defRPr/>
            </a:pPr>
            <a:endParaRPr lang="en-US" sz="1400" dirty="0" smtClean="0">
              <a:solidFill>
                <a:srgbClr val="333333"/>
              </a:solidFill>
              <a:latin typeface="Arial"/>
              <a:ea typeface="ＭＳ Ｐゴシック"/>
            </a:endParaRPr>
          </a:p>
          <a:p>
            <a:pPr>
              <a:spcAft>
                <a:spcPct val="0"/>
              </a:spcAft>
              <a:defRPr/>
            </a:pPr>
            <a:r>
              <a:rPr lang="en-US" sz="1400" dirty="0" smtClean="0">
                <a:solidFill>
                  <a:srgbClr val="333333"/>
                </a:solidFill>
                <a:latin typeface="Arial"/>
                <a:ea typeface="ＭＳ Ｐゴシック"/>
              </a:rPr>
              <a:t>Administration, Provisioning, Groups, Metrics, Alerts, Events, Access Control, Agent Upgrades, etc.</a:t>
            </a:r>
            <a:endParaRPr lang="en-US" sz="1400" dirty="0">
              <a:solidFill>
                <a:srgbClr val="333333"/>
              </a:solidFill>
              <a:latin typeface="Arial"/>
              <a:ea typeface="ＭＳ Ｐゴシック"/>
            </a:endParaRPr>
          </a:p>
        </p:txBody>
      </p:sp>
      <p:cxnSp>
        <p:nvCxnSpPr>
          <p:cNvPr id="189" name="Straight Connector 188"/>
          <p:cNvCxnSpPr/>
          <p:nvPr/>
        </p:nvCxnSpPr>
        <p:spPr bwMode="auto">
          <a:xfrm rot="16200000" flipV="1">
            <a:off x="5706888" y="3853364"/>
            <a:ext cx="1297464" cy="16240"/>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sp>
        <p:nvSpPr>
          <p:cNvPr id="192" name="Rectangle 191"/>
          <p:cNvSpPr/>
          <p:nvPr/>
        </p:nvSpPr>
        <p:spPr>
          <a:xfrm>
            <a:off x="6461905" y="3749615"/>
            <a:ext cx="2363274" cy="646331"/>
          </a:xfrm>
          <a:prstGeom prst="rect">
            <a:avLst/>
          </a:prstGeom>
        </p:spPr>
        <p:txBody>
          <a:bodyPr wrap="square">
            <a:spAutoFit/>
          </a:bodyPr>
          <a:lstStyle/>
          <a:p>
            <a:pPr algn="l"/>
            <a:r>
              <a:rPr lang="en-US" sz="1800" b="1" dirty="0" smtClean="0">
                <a:solidFill>
                  <a:srgbClr val="333333"/>
                </a:solidFill>
              </a:rPr>
              <a:t>Seamlessly Upgradeable</a:t>
            </a:r>
            <a:endParaRPr lang="en-US" sz="1800" b="1" dirty="0">
              <a:solidFill>
                <a:srgbClr val="333333"/>
              </a:solidFill>
            </a:endParaRPr>
          </a:p>
        </p:txBody>
      </p:sp>
      <p:cxnSp>
        <p:nvCxnSpPr>
          <p:cNvPr id="193" name="Straight Connector 192"/>
          <p:cNvCxnSpPr>
            <a:endCxn id="35" idx="1"/>
          </p:cNvCxnSpPr>
          <p:nvPr/>
        </p:nvCxnSpPr>
        <p:spPr bwMode="auto">
          <a:xfrm flipV="1">
            <a:off x="6796214" y="1780743"/>
            <a:ext cx="560061" cy="10987"/>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cxnSp>
        <p:nvCxnSpPr>
          <p:cNvPr id="196" name="Straight Connector 195"/>
          <p:cNvCxnSpPr>
            <a:endCxn id="184" idx="1"/>
          </p:cNvCxnSpPr>
          <p:nvPr/>
        </p:nvCxnSpPr>
        <p:spPr bwMode="auto">
          <a:xfrm>
            <a:off x="6820927" y="2780270"/>
            <a:ext cx="535348" cy="13295"/>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sp>
        <p:nvSpPr>
          <p:cNvPr id="201" name="AutoShape 24"/>
          <p:cNvSpPr>
            <a:spLocks noChangeArrowheads="1"/>
          </p:cNvSpPr>
          <p:nvPr/>
        </p:nvSpPr>
        <p:spPr bwMode="auto">
          <a:xfrm>
            <a:off x="4726449" y="3627262"/>
            <a:ext cx="914400" cy="838200"/>
          </a:xfrm>
          <a:prstGeom prst="can">
            <a:avLst>
              <a:gd name="adj" fmla="val 25000"/>
            </a:avLst>
          </a:prstGeom>
          <a:solidFill>
            <a:srgbClr val="FFFFFF"/>
          </a:solidFill>
          <a:ln w="9360">
            <a:solidFill>
              <a:srgbClr val="000000"/>
            </a:solidFill>
            <a:miter lim="800000"/>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Inventory, Metric, Audit, …</a:t>
            </a:r>
          </a:p>
        </p:txBody>
      </p:sp>
      <p:cxnSp>
        <p:nvCxnSpPr>
          <p:cNvPr id="202" name="Straight Connector 201"/>
          <p:cNvCxnSpPr/>
          <p:nvPr/>
        </p:nvCxnSpPr>
        <p:spPr bwMode="auto">
          <a:xfrm rot="5400000" flipH="1" flipV="1">
            <a:off x="4992127" y="3398108"/>
            <a:ext cx="395416" cy="1"/>
          </a:xfrm>
          <a:prstGeom prst="line">
            <a:avLst/>
          </a:prstGeom>
          <a:solidFill>
            <a:srgbClr val="0095D3"/>
          </a:solidFill>
          <a:ln w="38100" cap="flat" cmpd="sng" algn="ctr">
            <a:solidFill>
              <a:schemeClr val="bg1">
                <a:lumMod val="50000"/>
              </a:schemeClr>
            </a:solidFill>
            <a:prstDash val="solid"/>
            <a:round/>
            <a:headEnd type="stealth" w="med" len="med"/>
            <a:tailEnd type="stealth" w="med" len="med"/>
          </a:ln>
          <a:effectLst/>
        </p:spPr>
      </p:cxnSp>
      <p:sp>
        <p:nvSpPr>
          <p:cNvPr id="78" name="Rounded Rectangle 77"/>
          <p:cNvSpPr/>
          <p:nvPr/>
        </p:nvSpPr>
        <p:spPr bwMode="auto">
          <a:xfrm>
            <a:off x="840544" y="1868888"/>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
        <p:nvSpPr>
          <p:cNvPr id="79" name="Rounded Rectangle 78"/>
          <p:cNvSpPr/>
          <p:nvPr/>
        </p:nvSpPr>
        <p:spPr bwMode="auto">
          <a:xfrm>
            <a:off x="840544" y="4328440"/>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Tree>
    <p:extLst>
      <p:ext uri="{BB962C8B-B14F-4D97-AF65-F5344CB8AC3E}">
        <p14:creationId xmlns:p14="http://schemas.microsoft.com/office/powerpoint/2010/main" val="2177649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71450"/>
            <a:ext cx="8473821" cy="333375"/>
          </a:xfrm>
        </p:spPr>
        <p:txBody>
          <a:bodyPr/>
          <a:lstStyle/>
          <a:p>
            <a:r>
              <a:rPr lang="en-US" smtClean="0"/>
              <a:t>Monitor:</a:t>
            </a:r>
            <a:r>
              <a:rPr lang="en-US" b="0" i="1" smtClean="0"/>
              <a:t> VM, OS, JVM, tcRuntime Container…</a:t>
            </a:r>
            <a:endParaRPr lang="en-US" b="0" i="1" dirty="0"/>
          </a:p>
        </p:txBody>
      </p:sp>
      <p:sp>
        <p:nvSpPr>
          <p:cNvPr id="10" name="Rectangle 17"/>
          <p:cNvSpPr>
            <a:spLocks noChangeArrowheads="1"/>
          </p:cNvSpPr>
          <p:nvPr/>
        </p:nvSpPr>
        <p:spPr bwMode="auto">
          <a:xfrm>
            <a:off x="346075" y="5174990"/>
            <a:ext cx="8402638" cy="815608"/>
          </a:xfrm>
          <a:prstGeom prst="rect">
            <a:avLst/>
          </a:prstGeom>
          <a:noFill/>
          <a:ln w="9525">
            <a:noFill/>
            <a:miter lim="800000"/>
            <a:headEnd/>
            <a:tailEnd/>
          </a:ln>
        </p:spPr>
        <p:txBody>
          <a:bodyPr wrap="square">
            <a:spAutoFit/>
          </a:bodyPr>
          <a:lstStyle/>
          <a:p>
            <a:pPr marL="182880" algn="l">
              <a:spcAft>
                <a:spcPts val="600"/>
              </a:spcAft>
              <a:buClr>
                <a:srgbClr val="84A13C"/>
              </a:buClr>
              <a:buSzPct val="100000"/>
              <a:buFontTx/>
              <a:buBlip>
                <a:blip r:embed="rId3"/>
              </a:buBlip>
            </a:pPr>
            <a:r>
              <a:rPr lang="en-US" sz="1800" b="1" dirty="0" smtClean="0">
                <a:solidFill>
                  <a:srgbClr val="333333"/>
                </a:solidFill>
              </a:rPr>
              <a:t>Monitor Application Server Status, Health, and Response Times</a:t>
            </a:r>
          </a:p>
          <a:p>
            <a:pPr marL="457200" lvl="2" algn="l">
              <a:spcAft>
                <a:spcPts val="600"/>
              </a:spcAft>
              <a:buClr>
                <a:srgbClr val="84A13C"/>
              </a:buClr>
              <a:buSzPct val="100000"/>
              <a:buFontTx/>
              <a:buBlip>
                <a:blip r:embed="rId3"/>
              </a:buBlip>
            </a:pPr>
            <a:r>
              <a:rPr lang="en-US" sz="1200" dirty="0" smtClean="0">
                <a:solidFill>
                  <a:srgbClr val="333333"/>
                </a:solidFill>
              </a:rPr>
              <a:t> Availability</a:t>
            </a:r>
            <a:r>
              <a:rPr lang="en-US" sz="1200" smtClean="0">
                <a:solidFill>
                  <a:srgbClr val="333333"/>
                </a:solidFill>
              </a:rPr>
              <a:t>, Session Count, Throughput</a:t>
            </a:r>
            <a:r>
              <a:rPr lang="en-US" sz="1200" dirty="0" smtClean="0">
                <a:solidFill>
                  <a:srgbClr val="333333"/>
                </a:solidFill>
              </a:rPr>
              <a:t>, Utilization, Connection &amp; Thread Pool Health, Deadlock Detection, Garbage Collection</a:t>
            </a:r>
          </a:p>
        </p:txBody>
      </p:sp>
      <p:sp>
        <p:nvSpPr>
          <p:cNvPr id="11" name="AutoShape 30"/>
          <p:cNvSpPr>
            <a:spLocks noChangeArrowheads="1"/>
          </p:cNvSpPr>
          <p:nvPr/>
        </p:nvSpPr>
        <p:spPr bwMode="auto">
          <a:xfrm flipV="1">
            <a:off x="209550" y="5095664"/>
            <a:ext cx="8764588" cy="17462"/>
          </a:xfrm>
          <a:prstGeom prst="roundRect">
            <a:avLst>
              <a:gd name="adj" fmla="val 50000"/>
            </a:avLst>
          </a:prstGeom>
          <a:solidFill>
            <a:schemeClr val="accent3"/>
          </a:solidFill>
          <a:ln w="9525">
            <a:solidFill>
              <a:srgbClr val="1E481F"/>
            </a:solidFill>
            <a:round/>
            <a:headEnd/>
            <a:tailEnd/>
          </a:ln>
        </p:spPr>
        <p:txBody>
          <a:bodyPr wrap="none" anchor="ctr"/>
          <a:lstStyle/>
          <a:p>
            <a:pPr>
              <a:defRPr/>
            </a:pPr>
            <a:endParaRPr lang="en-US">
              <a:ea typeface="MS PGothic" pitchFamily="34" charset="-128"/>
            </a:endParaRPr>
          </a:p>
        </p:txBody>
      </p:sp>
      <p:pic>
        <p:nvPicPr>
          <p:cNvPr id="6" name="Picture 5" descr="tc-server-group-monitor-annotated.png"/>
          <p:cNvPicPr>
            <a:picLocks noChangeAspect="1"/>
          </p:cNvPicPr>
          <p:nvPr/>
        </p:nvPicPr>
        <p:blipFill>
          <a:blip r:embed="rId4" cstate="print"/>
          <a:stretch>
            <a:fillRect/>
          </a:stretch>
        </p:blipFill>
        <p:spPr>
          <a:xfrm>
            <a:off x="685214" y="712887"/>
            <a:ext cx="7756822" cy="4386056"/>
          </a:xfrm>
          <a:prstGeom prst="rect">
            <a:avLst/>
          </a:prstGeom>
        </p:spPr>
      </p:pic>
    </p:spTree>
    <p:extLst>
      <p:ext uri="{BB962C8B-B14F-4D97-AF65-F5344CB8AC3E}">
        <p14:creationId xmlns:p14="http://schemas.microsoft.com/office/powerpoint/2010/main" val="4263343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c-server-Spring-Edition-Resources-annotated.png"/>
          <p:cNvPicPr>
            <a:picLocks noChangeAspect="1"/>
          </p:cNvPicPr>
          <p:nvPr/>
        </p:nvPicPr>
        <p:blipFill>
          <a:blip r:embed="rId3" cstate="print"/>
          <a:stretch>
            <a:fillRect/>
          </a:stretch>
        </p:blipFill>
        <p:spPr>
          <a:xfrm>
            <a:off x="1055079" y="689038"/>
            <a:ext cx="6791112" cy="3840000"/>
          </a:xfrm>
          <a:prstGeom prst="rect">
            <a:avLst/>
          </a:prstGeom>
        </p:spPr>
      </p:pic>
      <p:sp>
        <p:nvSpPr>
          <p:cNvPr id="2" name="Title 1"/>
          <p:cNvSpPr>
            <a:spLocks noGrp="1"/>
          </p:cNvSpPr>
          <p:nvPr>
            <p:ph type="title"/>
          </p:nvPr>
        </p:nvSpPr>
        <p:spPr/>
        <p:txBody>
          <a:bodyPr/>
          <a:lstStyle/>
          <a:p>
            <a:r>
              <a:rPr lang="en-US" smtClean="0"/>
              <a:t>Monitor (cont’d):</a:t>
            </a:r>
            <a:r>
              <a:rPr lang="en-US" b="0" i="1" smtClean="0"/>
              <a:t> Spring Framework at Runtime, your JMX Java</a:t>
            </a:r>
            <a:endParaRPr lang="en-US" b="0" i="1" dirty="0"/>
          </a:p>
        </p:txBody>
      </p:sp>
      <p:sp>
        <p:nvSpPr>
          <p:cNvPr id="10" name="Rectangle 17"/>
          <p:cNvSpPr>
            <a:spLocks noChangeArrowheads="1"/>
          </p:cNvSpPr>
          <p:nvPr/>
        </p:nvSpPr>
        <p:spPr bwMode="auto">
          <a:xfrm>
            <a:off x="346075" y="4560423"/>
            <a:ext cx="8402638" cy="1769715"/>
          </a:xfrm>
          <a:prstGeom prst="rect">
            <a:avLst/>
          </a:prstGeom>
          <a:noFill/>
          <a:ln w="9525">
            <a:noFill/>
            <a:miter lim="800000"/>
            <a:headEnd/>
            <a:tailEnd/>
          </a:ln>
        </p:spPr>
        <p:txBody>
          <a:bodyPr wrap="square">
            <a:spAutoFit/>
          </a:bodyPr>
          <a:lstStyle/>
          <a:p>
            <a:pPr marL="182880" algn="l">
              <a:spcAft>
                <a:spcPts val="600"/>
              </a:spcAft>
              <a:buClr>
                <a:srgbClr val="84A13C"/>
              </a:buClr>
              <a:buSzPct val="100000"/>
              <a:buFontTx/>
              <a:buBlip>
                <a:blip r:embed="rId4"/>
              </a:buBlip>
            </a:pPr>
            <a:r>
              <a:rPr lang="en-US" sz="1800" b="1" dirty="0">
                <a:solidFill>
                  <a:srgbClr val="333333"/>
                </a:solidFill>
              </a:rPr>
              <a:t> </a:t>
            </a:r>
            <a:r>
              <a:rPr lang="en-US" sz="1800" b="1" dirty="0" smtClean="0">
                <a:solidFill>
                  <a:srgbClr val="333333"/>
                </a:solidFill>
              </a:rPr>
              <a:t>Automatically Monitor Application, Data Access, Custom Components </a:t>
            </a:r>
          </a:p>
          <a:p>
            <a:pPr marL="457200" lvl="2" algn="l">
              <a:spcAft>
                <a:spcPts val="600"/>
              </a:spcAft>
              <a:buClr>
                <a:srgbClr val="84A13C"/>
              </a:buClr>
              <a:buSzPct val="100000"/>
              <a:buFontTx/>
              <a:buBlip>
                <a:blip r:embed="rId4"/>
              </a:buBlip>
            </a:pPr>
            <a:r>
              <a:rPr lang="en-US" sz="1200" dirty="0" smtClean="0">
                <a:solidFill>
                  <a:srgbClr val="333333"/>
                </a:solidFill>
              </a:rPr>
              <a:t> @Controller, @Service, @Component, @Transactional, @Repository, @</a:t>
            </a:r>
            <a:r>
              <a:rPr lang="en-US" sz="1200" dirty="0" err="1" smtClean="0">
                <a:solidFill>
                  <a:srgbClr val="333333"/>
                </a:solidFill>
              </a:rPr>
              <a:t>ManagedResource</a:t>
            </a:r>
            <a:endParaRPr lang="en-US" sz="1200" dirty="0" smtClean="0">
              <a:solidFill>
                <a:srgbClr val="333333"/>
              </a:solidFill>
            </a:endParaRPr>
          </a:p>
          <a:p>
            <a:pPr marL="457200" lvl="2" algn="l">
              <a:spcAft>
                <a:spcPts val="600"/>
              </a:spcAft>
              <a:buClr>
                <a:srgbClr val="84A13C"/>
              </a:buClr>
              <a:buSzPct val="100000"/>
              <a:buFontTx/>
              <a:buBlip>
                <a:blip r:embed="rId4"/>
              </a:buBlip>
            </a:pPr>
            <a:r>
              <a:rPr lang="en-US" sz="1200" dirty="0" smtClean="0">
                <a:solidFill>
                  <a:srgbClr val="333333"/>
                </a:solidFill>
              </a:rPr>
              <a:t> Executions Per Second, Average Execution Time, Maximum Time, Minimum Time, etc.</a:t>
            </a:r>
            <a:endParaRPr lang="en-US" sz="1400" dirty="0">
              <a:solidFill>
                <a:srgbClr val="333333"/>
              </a:solidFill>
            </a:endParaRPr>
          </a:p>
          <a:p>
            <a:pPr marL="182880" algn="l">
              <a:spcAft>
                <a:spcPts val="600"/>
              </a:spcAft>
              <a:buClr>
                <a:srgbClr val="84A13C"/>
              </a:buClr>
              <a:buSzPct val="100000"/>
              <a:buFontTx/>
              <a:buBlip>
                <a:blip r:embed="rId4"/>
              </a:buBlip>
            </a:pPr>
            <a:r>
              <a:rPr lang="en-US" sz="1800" b="1" dirty="0">
                <a:solidFill>
                  <a:srgbClr val="333333"/>
                </a:solidFill>
              </a:rPr>
              <a:t> </a:t>
            </a:r>
            <a:r>
              <a:rPr lang="en-US" sz="1800" b="1" dirty="0" smtClean="0">
                <a:solidFill>
                  <a:srgbClr val="333333"/>
                </a:solidFill>
              </a:rPr>
              <a:t>Monitor Performance and Execute Control Operations inside Spring</a:t>
            </a:r>
          </a:p>
          <a:p>
            <a:pPr marL="457200" lvl="2" algn="l">
              <a:spcAft>
                <a:spcPts val="600"/>
              </a:spcAft>
              <a:buClr>
                <a:srgbClr val="84A13C"/>
              </a:buClr>
              <a:buSzPct val="100000"/>
              <a:buFontTx/>
              <a:buBlip>
                <a:blip r:embed="rId4"/>
              </a:buBlip>
            </a:pPr>
            <a:r>
              <a:rPr lang="en-US" sz="1200" dirty="0" smtClean="0">
                <a:solidFill>
                  <a:srgbClr val="333333"/>
                </a:solidFill>
              </a:rPr>
              <a:t> Transaction Manager, Hibernate Session, Message Listener, JMS, </a:t>
            </a:r>
            <a:r>
              <a:rPr lang="en-US" sz="1200" dirty="0" err="1" smtClean="0">
                <a:solidFill>
                  <a:srgbClr val="333333"/>
                </a:solidFill>
              </a:rPr>
              <a:t>JavaMail</a:t>
            </a:r>
            <a:r>
              <a:rPr lang="en-US" sz="1200" dirty="0" smtClean="0">
                <a:solidFill>
                  <a:srgbClr val="333333"/>
                </a:solidFill>
              </a:rPr>
              <a:t>, Thread Pool, etc.</a:t>
            </a:r>
          </a:p>
          <a:p>
            <a:pPr marL="457200" lvl="2" algn="l">
              <a:spcAft>
                <a:spcPts val="600"/>
              </a:spcAft>
              <a:buClr>
                <a:srgbClr val="84A13C"/>
              </a:buClr>
              <a:buSzPct val="100000"/>
              <a:buFontTx/>
              <a:buBlip>
                <a:blip r:embed="rId4"/>
              </a:buBlip>
            </a:pPr>
            <a:r>
              <a:rPr lang="en-US" sz="1200" dirty="0" smtClean="0">
                <a:solidFill>
                  <a:srgbClr val="333333"/>
                </a:solidFill>
              </a:rPr>
              <a:t> Start/Stop Listener, Set Max Messages, Set Receive Timeout, Set Pool Size, Set Keep Alive, etc.</a:t>
            </a:r>
          </a:p>
        </p:txBody>
      </p:sp>
      <p:sp>
        <p:nvSpPr>
          <p:cNvPr id="11" name="AutoShape 30"/>
          <p:cNvSpPr>
            <a:spLocks noChangeArrowheads="1"/>
          </p:cNvSpPr>
          <p:nvPr/>
        </p:nvSpPr>
        <p:spPr bwMode="auto">
          <a:xfrm flipV="1">
            <a:off x="209550" y="4473348"/>
            <a:ext cx="8764588" cy="17462"/>
          </a:xfrm>
          <a:prstGeom prst="roundRect">
            <a:avLst>
              <a:gd name="adj" fmla="val 50000"/>
            </a:avLst>
          </a:prstGeom>
          <a:solidFill>
            <a:schemeClr val="accent3"/>
          </a:solidFill>
          <a:ln w="9525">
            <a:solidFill>
              <a:srgbClr val="1E481F"/>
            </a:solidFill>
            <a:round/>
            <a:headEnd/>
            <a:tailEnd/>
          </a:ln>
        </p:spPr>
        <p:txBody>
          <a:bodyPr wrap="none" anchor="ctr"/>
          <a:lstStyle/>
          <a:p>
            <a:pPr>
              <a:defRPr/>
            </a:pPr>
            <a:endParaRPr lang="en-US">
              <a:ea typeface="MS PGothic" pitchFamily="34" charset="-128"/>
            </a:endParaRPr>
          </a:p>
        </p:txBody>
      </p:sp>
    </p:spTree>
    <p:extLst>
      <p:ext uri="{BB962C8B-B14F-4D97-AF65-F5344CB8AC3E}">
        <p14:creationId xmlns:p14="http://schemas.microsoft.com/office/powerpoint/2010/main" val="1599859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a:t>
            </a:r>
            <a:r>
              <a:rPr lang="en-US" b="0" i="1" smtClean="0"/>
              <a:t> Application Updates</a:t>
            </a:r>
            <a:endParaRPr lang="en-US" b="0" i="1" dirty="0"/>
          </a:p>
        </p:txBody>
      </p:sp>
      <p:sp>
        <p:nvSpPr>
          <p:cNvPr id="5" name="Rectangle 17"/>
          <p:cNvSpPr>
            <a:spLocks noChangeArrowheads="1"/>
          </p:cNvSpPr>
          <p:nvPr/>
        </p:nvSpPr>
        <p:spPr bwMode="auto">
          <a:xfrm>
            <a:off x="346075" y="4794812"/>
            <a:ext cx="8402638" cy="1308050"/>
          </a:xfrm>
          <a:prstGeom prst="rect">
            <a:avLst/>
          </a:prstGeom>
          <a:noFill/>
          <a:ln w="9525">
            <a:noFill/>
            <a:miter lim="800000"/>
            <a:headEnd/>
            <a:tailEnd/>
          </a:ln>
        </p:spPr>
        <p:txBody>
          <a:bodyPr wrap="square">
            <a:spAutoFit/>
          </a:bodyPr>
          <a:lstStyle/>
          <a:p>
            <a:pPr marL="182880" algn="l">
              <a:spcAft>
                <a:spcPts val="600"/>
              </a:spcAft>
              <a:buClr>
                <a:srgbClr val="84A13C"/>
              </a:buClr>
              <a:buSzPct val="100000"/>
              <a:buFontTx/>
              <a:buBlip>
                <a:blip r:embed="rId2"/>
              </a:buBlip>
            </a:pPr>
            <a:r>
              <a:rPr lang="en-US" sz="1800" b="1">
                <a:solidFill>
                  <a:schemeClr val="tx1"/>
                </a:solidFill>
              </a:rPr>
              <a:t> </a:t>
            </a:r>
            <a:r>
              <a:rPr lang="en-US" sz="1800" b="1" smtClean="0">
                <a:solidFill>
                  <a:schemeClr val="tx1"/>
                </a:solidFill>
              </a:rPr>
              <a:t>Push WARs to groups, hot or cold</a:t>
            </a:r>
            <a:endParaRPr lang="en-US" sz="1800" b="1" dirty="0" smtClean="0">
              <a:solidFill>
                <a:schemeClr val="tx1"/>
              </a:solidFill>
            </a:endParaRPr>
          </a:p>
          <a:p>
            <a:pPr marL="182880" algn="l">
              <a:spcAft>
                <a:spcPts val="600"/>
              </a:spcAft>
              <a:buClr>
                <a:srgbClr val="84A13C"/>
              </a:buClr>
              <a:buSzPct val="100000"/>
              <a:buFontTx/>
              <a:buBlip>
                <a:blip r:embed="rId2"/>
              </a:buBlip>
            </a:pPr>
            <a:r>
              <a:rPr lang="en-US" sz="1800" b="1" dirty="0" smtClean="0">
                <a:solidFill>
                  <a:schemeClr val="tx1"/>
                </a:solidFill>
              </a:rPr>
              <a:t> Manage deployed applications </a:t>
            </a:r>
          </a:p>
          <a:p>
            <a:pPr marL="457200" lvl="2" algn="l">
              <a:spcAft>
                <a:spcPts val="600"/>
              </a:spcAft>
              <a:buClr>
                <a:srgbClr val="84A13C"/>
              </a:buClr>
              <a:buSzPct val="100000"/>
              <a:buFontTx/>
              <a:buBlip>
                <a:blip r:embed="rId2"/>
              </a:buBlip>
            </a:pPr>
            <a:r>
              <a:rPr lang="en-US" sz="1400" dirty="0" smtClean="0">
                <a:solidFill>
                  <a:schemeClr val="tx1"/>
                </a:solidFill>
              </a:rPr>
              <a:t> </a:t>
            </a:r>
            <a:r>
              <a:rPr lang="en-US" sz="1400" smtClean="0">
                <a:solidFill>
                  <a:schemeClr val="tx1"/>
                </a:solidFill>
              </a:rPr>
              <a:t>View session counts</a:t>
            </a:r>
            <a:endParaRPr lang="en-US" sz="1400" dirty="0" smtClean="0">
              <a:solidFill>
                <a:schemeClr val="tx1"/>
              </a:solidFill>
            </a:endParaRPr>
          </a:p>
          <a:p>
            <a:pPr marL="457200" lvl="2" algn="l">
              <a:spcAft>
                <a:spcPts val="600"/>
              </a:spcAft>
              <a:buClr>
                <a:srgbClr val="84A13C"/>
              </a:buClr>
              <a:buSzPct val="100000"/>
              <a:buFontTx/>
              <a:buBlip>
                <a:blip r:embed="rId2"/>
              </a:buBlip>
            </a:pPr>
            <a:r>
              <a:rPr lang="en-US" sz="1400" dirty="0" smtClean="0">
                <a:solidFill>
                  <a:schemeClr val="tx1"/>
                </a:solidFill>
              </a:rPr>
              <a:t> Start, stop, reload, and </a:t>
            </a:r>
            <a:r>
              <a:rPr lang="en-US" sz="1400" dirty="0" err="1" smtClean="0">
                <a:solidFill>
                  <a:schemeClr val="tx1"/>
                </a:solidFill>
              </a:rPr>
              <a:t>undeploy</a:t>
            </a:r>
            <a:r>
              <a:rPr lang="en-US" sz="1400" dirty="0" smtClean="0">
                <a:solidFill>
                  <a:schemeClr val="tx1"/>
                </a:solidFill>
              </a:rPr>
              <a:t> applications</a:t>
            </a:r>
          </a:p>
        </p:txBody>
      </p:sp>
      <p:sp>
        <p:nvSpPr>
          <p:cNvPr id="6" name="AutoShape 30"/>
          <p:cNvSpPr>
            <a:spLocks noChangeArrowheads="1"/>
          </p:cNvSpPr>
          <p:nvPr/>
        </p:nvSpPr>
        <p:spPr bwMode="auto">
          <a:xfrm flipV="1">
            <a:off x="209550" y="4727591"/>
            <a:ext cx="8764588" cy="17462"/>
          </a:xfrm>
          <a:prstGeom prst="roundRect">
            <a:avLst>
              <a:gd name="adj" fmla="val 50000"/>
            </a:avLst>
          </a:prstGeom>
          <a:solidFill>
            <a:schemeClr val="accent3"/>
          </a:solidFill>
          <a:ln w="9525">
            <a:solidFill>
              <a:srgbClr val="1E481F"/>
            </a:solidFill>
            <a:round/>
            <a:headEnd/>
            <a:tailEnd/>
          </a:ln>
        </p:spPr>
        <p:txBody>
          <a:bodyPr wrap="none" anchor="ctr"/>
          <a:lstStyle/>
          <a:p>
            <a:pPr>
              <a:defRPr/>
            </a:pPr>
            <a:endParaRPr lang="en-US">
              <a:ea typeface="MS PGothic" pitchFamily="34" charset="-128"/>
            </a:endParaRPr>
          </a:p>
        </p:txBody>
      </p:sp>
      <p:pic>
        <p:nvPicPr>
          <p:cNvPr id="7" name="Picture 6" descr="tc-server-2-provision-apps-crop.png"/>
          <p:cNvPicPr>
            <a:picLocks noChangeAspect="1"/>
          </p:cNvPicPr>
          <p:nvPr/>
        </p:nvPicPr>
        <p:blipFill>
          <a:blip r:embed="rId3" cstate="print"/>
          <a:stretch>
            <a:fillRect/>
          </a:stretch>
        </p:blipFill>
        <p:spPr>
          <a:xfrm>
            <a:off x="813662" y="688914"/>
            <a:ext cx="6697598" cy="3976076"/>
          </a:xfrm>
          <a:prstGeom prst="rect">
            <a:avLst/>
          </a:prstGeom>
        </p:spPr>
      </p:pic>
    </p:spTree>
    <p:extLst>
      <p:ext uri="{BB962C8B-B14F-4D97-AF65-F5344CB8AC3E}">
        <p14:creationId xmlns:p14="http://schemas.microsoft.com/office/powerpoint/2010/main" val="3880634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a:t>
            </a:r>
            <a:r>
              <a:rPr lang="en-US" b="0" i="1" smtClean="0"/>
              <a:t> Administration </a:t>
            </a:r>
            <a:r>
              <a:rPr lang="en-US" b="0" i="1" dirty="0" smtClean="0"/>
              <a:t>&amp; Configuration</a:t>
            </a:r>
            <a:endParaRPr lang="en-US" b="0" i="1" dirty="0"/>
          </a:p>
        </p:txBody>
      </p:sp>
      <p:sp>
        <p:nvSpPr>
          <p:cNvPr id="5" name="Rectangle 17"/>
          <p:cNvSpPr>
            <a:spLocks noChangeArrowheads="1"/>
          </p:cNvSpPr>
          <p:nvPr/>
        </p:nvSpPr>
        <p:spPr bwMode="auto">
          <a:xfrm>
            <a:off x="346075" y="5384914"/>
            <a:ext cx="8402638" cy="723275"/>
          </a:xfrm>
          <a:prstGeom prst="rect">
            <a:avLst/>
          </a:prstGeom>
          <a:noFill/>
          <a:ln w="9525">
            <a:noFill/>
            <a:miter lim="800000"/>
            <a:headEnd/>
            <a:tailEnd/>
          </a:ln>
        </p:spPr>
        <p:txBody>
          <a:bodyPr wrap="square">
            <a:spAutoFit/>
          </a:bodyPr>
          <a:lstStyle/>
          <a:p>
            <a:pPr marL="182880" algn="l">
              <a:spcAft>
                <a:spcPts val="600"/>
              </a:spcAft>
              <a:buClr>
                <a:srgbClr val="84A13C"/>
              </a:buClr>
              <a:buSzPct val="100000"/>
              <a:buFontTx/>
              <a:buBlip>
                <a:blip r:embed="rId2"/>
              </a:buBlip>
            </a:pPr>
            <a:r>
              <a:rPr lang="en-US" sz="1800" b="1" smtClean="0">
                <a:solidFill>
                  <a:schemeClr val="tx1"/>
                </a:solidFill>
              </a:rPr>
              <a:t> JVM parameters, Engines, Hosts, Contexts, Data Sources, Connectors</a:t>
            </a:r>
          </a:p>
          <a:p>
            <a:pPr marL="182880" algn="l">
              <a:spcAft>
                <a:spcPts val="600"/>
              </a:spcAft>
              <a:buClr>
                <a:srgbClr val="84A13C"/>
              </a:buClr>
              <a:buSzPct val="100000"/>
              <a:buFontTx/>
              <a:buBlip>
                <a:blip r:embed="rId2"/>
              </a:buBlip>
            </a:pPr>
            <a:r>
              <a:rPr lang="en-US" sz="1800" b="1" smtClean="0">
                <a:solidFill>
                  <a:schemeClr val="tx1"/>
                </a:solidFill>
              </a:rPr>
              <a:t> Via Web GUI or Command-Line interface</a:t>
            </a:r>
            <a:endParaRPr lang="en-US" sz="1800" b="1" dirty="0" smtClean="0">
              <a:solidFill>
                <a:schemeClr val="tx1"/>
              </a:solidFill>
            </a:endParaRPr>
          </a:p>
        </p:txBody>
      </p:sp>
      <p:sp>
        <p:nvSpPr>
          <p:cNvPr id="7" name="AutoShape 30"/>
          <p:cNvSpPr>
            <a:spLocks noChangeArrowheads="1"/>
          </p:cNvSpPr>
          <p:nvPr/>
        </p:nvSpPr>
        <p:spPr bwMode="auto">
          <a:xfrm flipV="1">
            <a:off x="209550" y="5199002"/>
            <a:ext cx="8764588" cy="17462"/>
          </a:xfrm>
          <a:prstGeom prst="roundRect">
            <a:avLst>
              <a:gd name="adj" fmla="val 50000"/>
            </a:avLst>
          </a:prstGeom>
          <a:solidFill>
            <a:schemeClr val="accent3"/>
          </a:solidFill>
          <a:ln w="9525">
            <a:solidFill>
              <a:srgbClr val="1E481F"/>
            </a:solidFill>
            <a:round/>
            <a:headEnd/>
            <a:tailEnd/>
          </a:ln>
        </p:spPr>
        <p:txBody>
          <a:bodyPr wrap="none" anchor="ctr"/>
          <a:lstStyle/>
          <a:p>
            <a:pPr>
              <a:defRPr/>
            </a:pPr>
            <a:endParaRPr lang="en-US">
              <a:ea typeface="MS PGothic" pitchFamily="34" charset="-128"/>
            </a:endParaRPr>
          </a:p>
        </p:txBody>
      </p:sp>
      <p:pic>
        <p:nvPicPr>
          <p:cNvPr id="6" name="Picture 5" descr="tc-server-2-general-config-crop.png"/>
          <p:cNvPicPr>
            <a:picLocks noChangeAspect="1"/>
          </p:cNvPicPr>
          <p:nvPr/>
        </p:nvPicPr>
        <p:blipFill>
          <a:blip r:embed="rId3" cstate="print"/>
          <a:stretch>
            <a:fillRect/>
          </a:stretch>
        </p:blipFill>
        <p:spPr>
          <a:xfrm>
            <a:off x="1239863" y="697136"/>
            <a:ext cx="5726624" cy="4454041"/>
          </a:xfrm>
          <a:prstGeom prst="rect">
            <a:avLst/>
          </a:prstGeom>
        </p:spPr>
      </p:pic>
    </p:spTree>
    <p:extLst>
      <p:ext uri="{BB962C8B-B14F-4D97-AF65-F5344CB8AC3E}">
        <p14:creationId xmlns:p14="http://schemas.microsoft.com/office/powerpoint/2010/main" val="10858177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p:txBody>
          <a:bodyPr/>
          <a:lstStyle/>
          <a:p>
            <a:pPr eaLnBrk="1" hangingPunct="1"/>
            <a:r>
              <a:rPr lang="en-US" dirty="0" smtClean="0"/>
              <a:t>VMware vFabric Cloud Application Platform</a:t>
            </a:r>
          </a:p>
        </p:txBody>
      </p:sp>
      <p:sp>
        <p:nvSpPr>
          <p:cNvPr id="26" name="Rectangle 2"/>
          <p:cNvSpPr>
            <a:spLocks/>
          </p:cNvSpPr>
          <p:nvPr/>
        </p:nvSpPr>
        <p:spPr bwMode="auto">
          <a:xfrm>
            <a:off x="304800" y="1042416"/>
            <a:ext cx="3048000" cy="3657600"/>
          </a:xfrm>
          <a:prstGeom prst="rect">
            <a:avLst/>
          </a:prstGeom>
          <a:noFill/>
          <a:ln w="12700">
            <a:noFill/>
            <a:miter lim="800000"/>
            <a:headEnd/>
            <a:tailEnd/>
          </a:ln>
        </p:spPr>
        <p:txBody>
          <a:bodyPr lIns="0" tIns="0" rIns="17068" bIns="0" anchor="t"/>
          <a:lstStyle/>
          <a:p>
            <a:pPr algn="l">
              <a:lnSpc>
                <a:spcPct val="150000"/>
              </a:lnSpc>
            </a:pPr>
            <a:r>
              <a:rPr lang="en-US" b="1" dirty="0" smtClean="0">
                <a:solidFill>
                  <a:srgbClr val="333333"/>
                </a:solidFill>
              </a:rPr>
              <a:t>vFabric</a:t>
            </a:r>
          </a:p>
          <a:p>
            <a:pPr algn="l">
              <a:lnSpc>
                <a:spcPct val="150000"/>
              </a:lnSpc>
            </a:pPr>
            <a:r>
              <a:rPr lang="en-US" sz="2000" dirty="0" smtClean="0">
                <a:solidFill>
                  <a:srgbClr val="333333"/>
                </a:solidFill>
              </a:rPr>
              <a:t>The ideal application platform environment to run and manage your custom, Java applications – in the datacenter, virtualized environment, or the cloud.</a:t>
            </a:r>
            <a:endParaRPr lang="en-US" sz="2000" dirty="0">
              <a:solidFill>
                <a:srgbClr val="333333"/>
              </a:solidFill>
            </a:endParaRPr>
          </a:p>
        </p:txBody>
      </p:sp>
      <p:cxnSp>
        <p:nvCxnSpPr>
          <p:cNvPr id="96" name="Straight Arrow Connector 95"/>
          <p:cNvCxnSpPr/>
          <p:nvPr/>
        </p:nvCxnSpPr>
        <p:spPr bwMode="auto">
          <a:xfrm>
            <a:off x="5486400" y="5029200"/>
            <a:ext cx="914400" cy="731520"/>
          </a:xfrm>
          <a:prstGeom prst="straightConnector1">
            <a:avLst/>
          </a:prstGeom>
          <a:solidFill>
            <a:srgbClr val="0095D3"/>
          </a:solidFill>
          <a:ln w="9525" cap="flat" cmpd="sng" algn="ctr">
            <a:noFill/>
            <a:prstDash val="solid"/>
            <a:round/>
            <a:headEnd type="none" w="med" len="med"/>
            <a:tailEnd type="arrow"/>
          </a:ln>
          <a:effectLst/>
        </p:spPr>
      </p:cxnSp>
      <p:grpSp>
        <p:nvGrpSpPr>
          <p:cNvPr id="2" name="Group 20"/>
          <p:cNvGrpSpPr/>
          <p:nvPr/>
        </p:nvGrpSpPr>
        <p:grpSpPr>
          <a:xfrm>
            <a:off x="3200400" y="1054100"/>
            <a:ext cx="5486399" cy="4417059"/>
            <a:chOff x="3200400" y="1054100"/>
            <a:chExt cx="5486399" cy="4417059"/>
          </a:xfrm>
        </p:grpSpPr>
        <p:pic>
          <p:nvPicPr>
            <p:cNvPr id="20" name="Picture 19" descr="blue_Tall.eps"/>
            <p:cNvPicPr>
              <a:picLocks/>
            </p:cNvPicPr>
            <p:nvPr/>
          </p:nvPicPr>
          <p:blipFill>
            <a:blip r:embed="rId3" cstate="print"/>
            <a:stretch>
              <a:fillRect/>
            </a:stretch>
          </p:blipFill>
          <p:spPr>
            <a:xfrm>
              <a:off x="4114800" y="1054100"/>
              <a:ext cx="1930400" cy="3149600"/>
            </a:xfrm>
            <a:prstGeom prst="rect">
              <a:avLst/>
            </a:prstGeom>
          </p:spPr>
        </p:pic>
        <p:pic>
          <p:nvPicPr>
            <p:cNvPr id="25" name="Picture 24" descr="grey_Messaging.eps"/>
            <p:cNvPicPr>
              <a:picLocks noChangeAspect="1"/>
            </p:cNvPicPr>
            <p:nvPr/>
          </p:nvPicPr>
          <p:blipFill>
            <a:blip r:embed="rId4" cstate="print"/>
            <a:stretch>
              <a:fillRect/>
            </a:stretch>
          </p:blipFill>
          <p:spPr>
            <a:xfrm>
              <a:off x="4868333" y="3129280"/>
              <a:ext cx="2133600" cy="1574800"/>
            </a:xfrm>
            <a:prstGeom prst="rect">
              <a:avLst/>
            </a:prstGeom>
          </p:spPr>
        </p:pic>
        <p:grpSp>
          <p:nvGrpSpPr>
            <p:cNvPr id="3" name="Group 28"/>
            <p:cNvGrpSpPr/>
            <p:nvPr/>
          </p:nvGrpSpPr>
          <p:grpSpPr>
            <a:xfrm>
              <a:off x="4893733" y="2286000"/>
              <a:ext cx="3022600" cy="2844800"/>
              <a:chOff x="2760133" y="2438400"/>
              <a:chExt cx="3022600" cy="3556000"/>
            </a:xfrm>
          </p:grpSpPr>
          <p:pic>
            <p:nvPicPr>
              <p:cNvPr id="27" name="Picture 26" descr="grey_dataMgt.eps"/>
              <p:cNvPicPr>
                <a:picLocks noChangeAspect="1"/>
              </p:cNvPicPr>
              <p:nvPr/>
            </p:nvPicPr>
            <p:blipFill>
              <a:blip r:embed="rId5" cstate="print"/>
              <a:stretch>
                <a:fillRect/>
              </a:stretch>
            </p:blipFill>
            <p:spPr>
              <a:xfrm>
                <a:off x="3649133" y="4038600"/>
                <a:ext cx="2133600" cy="1955800"/>
              </a:xfrm>
              <a:prstGeom prst="rect">
                <a:avLst/>
              </a:prstGeom>
            </p:spPr>
          </p:pic>
          <p:pic>
            <p:nvPicPr>
              <p:cNvPr id="28" name="Picture 27" descr="orange_Short.eps"/>
              <p:cNvPicPr>
                <a:picLocks noChangeAspect="1"/>
              </p:cNvPicPr>
              <p:nvPr/>
            </p:nvPicPr>
            <p:blipFill>
              <a:blip r:embed="rId6" cstate="print"/>
              <a:stretch>
                <a:fillRect/>
              </a:stretch>
            </p:blipFill>
            <p:spPr>
              <a:xfrm>
                <a:off x="2760133" y="2438400"/>
                <a:ext cx="3022600" cy="2489200"/>
              </a:xfrm>
              <a:prstGeom prst="rect">
                <a:avLst/>
              </a:prstGeom>
            </p:spPr>
          </p:pic>
        </p:grpSp>
        <p:pic>
          <p:nvPicPr>
            <p:cNvPr id="30" name="Picture 29" descr="darkGrey_Short.eps"/>
            <p:cNvPicPr>
              <a:picLocks noChangeAspect="1"/>
            </p:cNvPicPr>
            <p:nvPr/>
          </p:nvPicPr>
          <p:blipFill>
            <a:blip r:embed="rId7" cstate="print"/>
            <a:stretch>
              <a:fillRect/>
            </a:stretch>
          </p:blipFill>
          <p:spPr>
            <a:xfrm>
              <a:off x="4868333" y="1432560"/>
              <a:ext cx="3022600" cy="1991360"/>
            </a:xfrm>
            <a:prstGeom prst="rect">
              <a:avLst/>
            </a:prstGeom>
          </p:spPr>
        </p:pic>
        <p:pic>
          <p:nvPicPr>
            <p:cNvPr id="31" name="Picture 30" descr="green_Tall.eps"/>
            <p:cNvPicPr>
              <a:picLocks noChangeAspect="1"/>
            </p:cNvPicPr>
            <p:nvPr/>
          </p:nvPicPr>
          <p:blipFill>
            <a:blip r:embed="rId8" cstate="print"/>
            <a:stretch>
              <a:fillRect/>
            </a:stretch>
          </p:blipFill>
          <p:spPr>
            <a:xfrm>
              <a:off x="6756399" y="2321559"/>
              <a:ext cx="1930400" cy="3149600"/>
            </a:xfrm>
            <a:prstGeom prst="rect">
              <a:avLst/>
            </a:prstGeom>
          </p:spPr>
        </p:pic>
        <p:grpSp>
          <p:nvGrpSpPr>
            <p:cNvPr id="4" name="Group 37"/>
            <p:cNvGrpSpPr/>
            <p:nvPr/>
          </p:nvGrpSpPr>
          <p:grpSpPr>
            <a:xfrm>
              <a:off x="3200400" y="4419600"/>
              <a:ext cx="1981200" cy="457200"/>
              <a:chOff x="2895600" y="4724400"/>
              <a:chExt cx="1981200" cy="457200"/>
            </a:xfrm>
          </p:grpSpPr>
          <p:sp>
            <p:nvSpPr>
              <p:cNvPr id="33" name="Rectangle 2"/>
              <p:cNvSpPr>
                <a:spLocks/>
              </p:cNvSpPr>
              <p:nvPr/>
            </p:nvSpPr>
            <p:spPr bwMode="auto">
              <a:xfrm>
                <a:off x="2895600" y="4953000"/>
                <a:ext cx="1600200" cy="228600"/>
              </a:xfrm>
              <a:prstGeom prst="rect">
                <a:avLst/>
              </a:prstGeom>
              <a:noFill/>
              <a:ln w="12700">
                <a:noFill/>
                <a:miter lim="800000"/>
                <a:headEnd/>
                <a:tailEnd/>
              </a:ln>
            </p:spPr>
            <p:txBody>
              <a:bodyPr lIns="0" tIns="0" rIns="17068" bIns="0" anchor="ctr" anchorCtr="0">
                <a:noAutofit/>
              </a:bodyPr>
              <a:lstStyle/>
              <a:p>
                <a:pPr algn="r"/>
                <a:r>
                  <a:rPr lang="en-US" sz="2000" dirty="0" smtClean="0">
                    <a:solidFill>
                      <a:srgbClr val="333333"/>
                    </a:solidFill>
                  </a:rPr>
                  <a:t>Messaging</a:t>
                </a:r>
                <a:endParaRPr lang="en-US" sz="2000" kern="0" dirty="0" smtClean="0">
                  <a:solidFill>
                    <a:srgbClr val="333333"/>
                  </a:solidFill>
                </a:endParaRPr>
              </a:p>
            </p:txBody>
          </p:sp>
          <p:cxnSp>
            <p:nvCxnSpPr>
              <p:cNvPr id="34" name="Elbow Connector 33"/>
              <p:cNvCxnSpPr/>
              <p:nvPr/>
            </p:nvCxnSpPr>
            <p:spPr bwMode="auto">
              <a:xfrm rot="5400000" flipH="1" flipV="1">
                <a:off x="4533900" y="4762500"/>
                <a:ext cx="381000" cy="304800"/>
              </a:xfrm>
              <a:prstGeom prst="bentConnector3">
                <a:avLst>
                  <a:gd name="adj1" fmla="val 1111"/>
                </a:avLst>
              </a:prstGeom>
              <a:solidFill>
                <a:srgbClr val="0095D3"/>
              </a:solidFill>
              <a:ln w="9525" cap="flat" cmpd="sng" algn="ctr">
                <a:solidFill>
                  <a:schemeClr val="tx1"/>
                </a:solidFill>
                <a:prstDash val="solid"/>
                <a:round/>
                <a:headEnd type="none" w="med" len="med"/>
                <a:tailEnd type="oval"/>
              </a:ln>
              <a:effectLst/>
            </p:spPr>
          </p:cxnSp>
        </p:grpSp>
      </p:grpSp>
      <p:sp>
        <p:nvSpPr>
          <p:cNvPr id="19" name="Rectangle 2"/>
          <p:cNvSpPr>
            <a:spLocks/>
          </p:cNvSpPr>
          <p:nvPr/>
        </p:nvSpPr>
        <p:spPr bwMode="auto">
          <a:xfrm>
            <a:off x="3230880" y="5213088"/>
            <a:ext cx="2423160" cy="261120"/>
          </a:xfrm>
          <a:prstGeom prst="rect">
            <a:avLst/>
          </a:prstGeom>
          <a:noFill/>
          <a:ln w="12700">
            <a:noFill/>
            <a:miter lim="800000"/>
            <a:headEnd/>
            <a:tailEnd/>
          </a:ln>
        </p:spPr>
        <p:txBody>
          <a:bodyPr lIns="0" tIns="0" rIns="17068" bIns="0" anchor="ctr" anchorCtr="0">
            <a:noAutofit/>
          </a:bodyPr>
          <a:lstStyle/>
          <a:p>
            <a:pPr algn="r"/>
            <a:r>
              <a:rPr lang="en-US" sz="2000" dirty="0" smtClean="0">
                <a:solidFill>
                  <a:srgbClr val="333333"/>
                </a:solidFill>
              </a:rPr>
              <a:t>Data Management</a:t>
            </a:r>
            <a:endParaRPr lang="en-US" sz="2000" kern="0" dirty="0" smtClean="0">
              <a:solidFill>
                <a:srgbClr val="333333"/>
              </a:solidFill>
            </a:endParaRPr>
          </a:p>
        </p:txBody>
      </p:sp>
      <p:cxnSp>
        <p:nvCxnSpPr>
          <p:cNvPr id="21" name="Elbow Connector 35"/>
          <p:cNvCxnSpPr>
            <a:stCxn id="19" idx="3"/>
          </p:cNvCxnSpPr>
          <p:nvPr/>
        </p:nvCxnSpPr>
        <p:spPr bwMode="auto">
          <a:xfrm flipV="1">
            <a:off x="5654040" y="4706112"/>
            <a:ext cx="478536" cy="637536"/>
          </a:xfrm>
          <a:prstGeom prst="bentConnector2">
            <a:avLst/>
          </a:prstGeom>
          <a:solidFill>
            <a:srgbClr val="0095D3"/>
          </a:solidFill>
          <a:ln w="9525" cap="flat" cmpd="sng" algn="ctr">
            <a:solidFill>
              <a:schemeClr val="tx1"/>
            </a:solidFill>
            <a:prstDash val="solid"/>
            <a:round/>
            <a:headEnd type="none" w="med" len="med"/>
            <a:tailEnd type="oval"/>
          </a:ln>
          <a:effectLst/>
        </p:spPr>
      </p:cxnSp>
    </p:spTree>
    <p:extLst>
      <p:ext uri="{BB962C8B-B14F-4D97-AF65-F5344CB8AC3E}">
        <p14:creationId xmlns:p14="http://schemas.microsoft.com/office/powerpoint/2010/main" val="3102779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Manage: </a:t>
            </a:r>
            <a:r>
              <a:rPr lang="en-US" b="0" i="1" dirty="0" smtClean="0"/>
              <a:t>Alert Workflows </a:t>
            </a:r>
            <a:r>
              <a:rPr lang="en-US" b="0" i="1" smtClean="0"/>
              <a:t>and Automated Control </a:t>
            </a:r>
            <a:r>
              <a:rPr lang="en-US" b="0" i="1" dirty="0" smtClean="0"/>
              <a:t>Actions</a:t>
            </a:r>
          </a:p>
        </p:txBody>
      </p:sp>
      <p:pic>
        <p:nvPicPr>
          <p:cNvPr id="1026" name="Picture 2"/>
          <p:cNvPicPr>
            <a:picLocks noChangeAspect="1" noChangeArrowheads="1"/>
          </p:cNvPicPr>
          <p:nvPr/>
        </p:nvPicPr>
        <p:blipFill>
          <a:blip r:embed="rId2" cstate="print"/>
          <a:srcRect/>
          <a:stretch>
            <a:fillRect/>
          </a:stretch>
        </p:blipFill>
        <p:spPr bwMode="auto">
          <a:xfrm>
            <a:off x="759657" y="773723"/>
            <a:ext cx="7383780" cy="5360670"/>
          </a:xfrm>
          <a:prstGeom prst="rect">
            <a:avLst/>
          </a:prstGeom>
          <a:noFill/>
          <a:ln w="9525">
            <a:noFill/>
            <a:miter lim="800000"/>
            <a:headEnd/>
            <a:tailEnd/>
          </a:ln>
        </p:spPr>
      </p:pic>
    </p:spTree>
    <p:extLst>
      <p:ext uri="{BB962C8B-B14F-4D97-AF65-F5344CB8AC3E}">
        <p14:creationId xmlns:p14="http://schemas.microsoft.com/office/powerpoint/2010/main" val="2390930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97397BE8-08B1-6D42-9C89-06A8FD1025D1}" type="slidenum">
              <a:rPr lang="en-US"/>
              <a:pPr/>
              <a:t>21</a:t>
            </a:fld>
            <a:endParaRPr lang="en-US"/>
          </a:p>
        </p:txBody>
      </p:sp>
      <p:sp>
        <p:nvSpPr>
          <p:cNvPr id="25601"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02"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03" name="Rectangle 3"/>
          <p:cNvSpPr>
            <a:spLocks/>
          </p:cNvSpPr>
          <p:nvPr/>
        </p:nvSpPr>
        <p:spPr bwMode="auto">
          <a:xfrm>
            <a:off x="238125" y="846138"/>
            <a:ext cx="43068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algn="l">
              <a:spcBef>
                <a:spcPts val="950"/>
              </a:spcBef>
              <a:spcAft>
                <a:spcPct val="0"/>
              </a:spcAft>
            </a:pPr>
            <a:r>
              <a:rPr lang="en-US" sz="2000" u="sng" smtClean="0">
                <a:solidFill>
                  <a:srgbClr val="333333"/>
                </a:solidFill>
                <a:latin typeface="Arial Bold" charset="0"/>
                <a:ea typeface="ＭＳ Ｐゴシック" charset="0"/>
                <a:cs typeface="Arial Bold" charset="0"/>
                <a:sym typeface="Arial Bold" charset="0"/>
              </a:rPr>
              <a:t>Example VMware Labs Effort</a:t>
            </a:r>
          </a:p>
          <a:p>
            <a:pPr algn="l">
              <a:spcBef>
                <a:spcPts val="950"/>
              </a:spcBef>
              <a:spcAft>
                <a:spcPct val="0"/>
              </a:spcAft>
            </a:pPr>
            <a:r>
              <a:rPr lang="en-US" sz="2000" smtClean="0">
                <a:solidFill>
                  <a:srgbClr val="333333"/>
                </a:solidFill>
                <a:latin typeface="Arial Bold" charset="0"/>
                <a:ea typeface="ＭＳ Ｐゴシック" charset="0"/>
                <a:cs typeface="Arial Bold" charset="0"/>
                <a:sym typeface="Arial Bold" charset="0"/>
              </a:rPr>
              <a:t>vSphere-integrated Java memory management</a:t>
            </a:r>
          </a:p>
          <a:p>
            <a:pPr algn="l">
              <a:spcBef>
                <a:spcPts val="950"/>
              </a:spcBef>
              <a:spcAft>
                <a:spcPct val="0"/>
              </a:spcAft>
              <a:buClr>
                <a:srgbClr val="333333"/>
              </a:buClr>
              <a:buSzPct val="100000"/>
              <a:buFont typeface="Arial" charset="0"/>
              <a:buChar char="•"/>
            </a:pPr>
            <a:r>
              <a:rPr lang="en-US" sz="2000" smtClean="0">
                <a:solidFill>
                  <a:srgbClr val="333333"/>
                </a:solidFill>
                <a:ea typeface="ＭＳ Ｐゴシック" charset="0"/>
                <a:cs typeface="Arial" charset="0"/>
                <a:sym typeface="Arial" charset="0"/>
              </a:rPr>
              <a:t>Leverage ESX memory management features to overcome limitations of Java</a:t>
            </a:r>
            <a:r>
              <a:rPr lang="ja-JP" altLang="en-US" sz="2000" smtClean="0">
                <a:solidFill>
                  <a:srgbClr val="333333"/>
                </a:solidFill>
                <a:latin typeface="Arial"/>
                <a:ea typeface="ＭＳ Ｐゴシック" charset="0"/>
                <a:cs typeface="Arial" charset="0"/>
                <a:sym typeface="Arial" charset="0"/>
              </a:rPr>
              <a:t>’</a:t>
            </a:r>
            <a:r>
              <a:rPr lang="en-US" sz="2000" smtClean="0">
                <a:solidFill>
                  <a:srgbClr val="333333"/>
                </a:solidFill>
                <a:ea typeface="ＭＳ Ｐゴシック" charset="0"/>
                <a:cs typeface="Arial" charset="0"/>
                <a:sym typeface="Arial" charset="0"/>
              </a:rPr>
              <a:t>s static heap</a:t>
            </a:r>
          </a:p>
          <a:p>
            <a:pPr algn="l">
              <a:spcBef>
                <a:spcPts val="950"/>
              </a:spcBef>
              <a:spcAft>
                <a:spcPct val="0"/>
              </a:spcAft>
              <a:buClr>
                <a:srgbClr val="333333"/>
              </a:buClr>
              <a:buSzPct val="100000"/>
              <a:buFont typeface="Arial" charset="0"/>
              <a:buChar char="•"/>
            </a:pPr>
            <a:r>
              <a:rPr lang="en-US" sz="2000" smtClean="0">
                <a:solidFill>
                  <a:srgbClr val="333333"/>
                </a:solidFill>
                <a:ea typeface="ＭＳ Ｐゴシック" charset="0"/>
                <a:cs typeface="Arial" charset="0"/>
                <a:sym typeface="Arial" charset="0"/>
              </a:rPr>
              <a:t>ESX and tc Server cooperate to recover memory when the JVM does not need it and supply more when JVM is under memory pressure</a:t>
            </a:r>
          </a:p>
          <a:p>
            <a:pPr algn="l">
              <a:spcBef>
                <a:spcPts val="950"/>
              </a:spcBef>
              <a:spcAft>
                <a:spcPct val="0"/>
              </a:spcAft>
              <a:buClr>
                <a:srgbClr val="333333"/>
              </a:buClr>
              <a:buSzPct val="100000"/>
              <a:buFont typeface="Arial" charset="0"/>
              <a:buChar char="•"/>
            </a:pPr>
            <a:r>
              <a:rPr lang="en-US" sz="2000" smtClean="0">
                <a:solidFill>
                  <a:srgbClr val="333333"/>
                </a:solidFill>
                <a:ea typeface="ＭＳ Ｐゴシック" charset="0"/>
                <a:cs typeface="Arial" charset="0"/>
                <a:sym typeface="Arial" charset="0"/>
              </a:rPr>
              <a:t>Major increase in efficiency without risking Java </a:t>
            </a:r>
            <a:br>
              <a:rPr lang="en-US" sz="2000" smtClean="0">
                <a:solidFill>
                  <a:srgbClr val="333333"/>
                </a:solidFill>
                <a:ea typeface="ＭＳ Ｐゴシック" charset="0"/>
                <a:cs typeface="Arial" charset="0"/>
                <a:sym typeface="Arial" charset="0"/>
              </a:rPr>
            </a:br>
            <a:r>
              <a:rPr lang="en-US" sz="2000" smtClean="0">
                <a:solidFill>
                  <a:srgbClr val="333333"/>
                </a:solidFill>
                <a:ea typeface="ＭＳ Ｐゴシック" charset="0"/>
                <a:cs typeface="Arial" charset="0"/>
                <a:sym typeface="Arial" charset="0"/>
              </a:rPr>
              <a:t>out-of-memory errors</a:t>
            </a:r>
          </a:p>
        </p:txBody>
      </p:sp>
      <p:sp>
        <p:nvSpPr>
          <p:cNvPr id="25604" name="AutoShape 4"/>
          <p:cNvSpPr>
            <a:spLocks/>
          </p:cNvSpPr>
          <p:nvPr/>
        </p:nvSpPr>
        <p:spPr bwMode="auto">
          <a:xfrm>
            <a:off x="4940300" y="901700"/>
            <a:ext cx="3803650" cy="3613150"/>
          </a:xfrm>
          <a:prstGeom prst="roundRect">
            <a:avLst>
              <a:gd name="adj" fmla="val 50000"/>
            </a:avLst>
          </a:prstGeom>
          <a:solidFill>
            <a:srgbClr val="EDE7DE"/>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5605" name="Group 5"/>
          <p:cNvGrpSpPr>
            <a:grpSpLocks/>
          </p:cNvGrpSpPr>
          <p:nvPr/>
        </p:nvGrpSpPr>
        <p:grpSpPr bwMode="auto">
          <a:xfrm>
            <a:off x="5078413" y="1062038"/>
            <a:ext cx="3532187" cy="949325"/>
            <a:chOff x="0" y="0"/>
            <a:chExt cx="2225" cy="598"/>
          </a:xfrm>
        </p:grpSpPr>
        <p:sp>
          <p:nvSpPr>
            <p:cNvPr id="25606" name="AutoShape 6"/>
            <p:cNvSpPr>
              <a:spLocks/>
            </p:cNvSpPr>
            <p:nvPr/>
          </p:nvSpPr>
          <p:spPr bwMode="auto">
            <a:xfrm>
              <a:off x="0" y="0"/>
              <a:ext cx="2225" cy="598"/>
            </a:xfrm>
            <a:prstGeom prst="roundRect">
              <a:avLst>
                <a:gd name="adj" fmla="val 16662"/>
              </a:avLst>
            </a:prstGeom>
            <a:gradFill rotWithShape="0">
              <a:gsLst>
                <a:gs pos="0">
                  <a:srgbClr val="F9A22F">
                    <a:alpha val="78999"/>
                  </a:srgbClr>
                </a:gs>
                <a:gs pos="100000">
                  <a:srgbClr val="F8930C"/>
                </a:gs>
              </a:gsLst>
              <a:lin ang="5400000" scaled="1"/>
            </a:gradFill>
            <a:ln w="12700" cap="flat">
              <a:solidFill>
                <a:srgbClr val="F97E1D"/>
              </a:solidFill>
              <a:prstDash val="solid"/>
              <a:round/>
              <a:headEnd type="none" w="med" len="med"/>
              <a:tailEnd type="none" w="med" len="med"/>
            </a:ln>
            <a:effectLst>
              <a:outerShdw blurRad="50800" dist="25399" dir="5400000" algn="ctr" rotWithShape="0">
                <a:schemeClr val="bg2">
                  <a:alpha val="29999"/>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07" name="Rectangle 7"/>
            <p:cNvSpPr>
              <a:spLocks/>
            </p:cNvSpPr>
            <p:nvPr/>
          </p:nvSpPr>
          <p:spPr bwMode="auto">
            <a:xfrm>
              <a:off x="29" y="187"/>
              <a:ext cx="218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ctr"/>
            <a:lstStyle/>
            <a:p>
              <a:pPr algn="l">
                <a:spcAft>
                  <a:spcPct val="0"/>
                </a:spcAft>
              </a:pPr>
              <a:r>
                <a:rPr lang="en-US" sz="2000" smtClean="0">
                  <a:solidFill>
                    <a:srgbClr val="FFFFFF"/>
                  </a:solidFill>
                  <a:latin typeface="Arial Bold" charset="0"/>
                  <a:ea typeface="ＭＳ Ｐゴシック" charset="0"/>
                  <a:cs typeface="Arial Bold" charset="0"/>
                  <a:sym typeface="Arial Bold" charset="0"/>
                </a:rPr>
                <a:t>Application</a:t>
              </a:r>
            </a:p>
          </p:txBody>
        </p:sp>
      </p:grpSp>
      <p:grpSp>
        <p:nvGrpSpPr>
          <p:cNvPr id="25608" name="Group 8"/>
          <p:cNvGrpSpPr>
            <a:grpSpLocks/>
          </p:cNvGrpSpPr>
          <p:nvPr/>
        </p:nvGrpSpPr>
        <p:grpSpPr bwMode="auto">
          <a:xfrm>
            <a:off x="5078413" y="2247900"/>
            <a:ext cx="3532187" cy="950913"/>
            <a:chOff x="0" y="0"/>
            <a:chExt cx="2225" cy="599"/>
          </a:xfrm>
        </p:grpSpPr>
        <p:sp>
          <p:nvSpPr>
            <p:cNvPr id="25609" name="AutoShape 9"/>
            <p:cNvSpPr>
              <a:spLocks/>
            </p:cNvSpPr>
            <p:nvPr/>
          </p:nvSpPr>
          <p:spPr bwMode="auto">
            <a:xfrm>
              <a:off x="0" y="0"/>
              <a:ext cx="2225" cy="599"/>
            </a:xfrm>
            <a:prstGeom prst="roundRect">
              <a:avLst>
                <a:gd name="adj" fmla="val 16667"/>
              </a:avLst>
            </a:prstGeom>
            <a:gradFill rotWithShape="0">
              <a:gsLst>
                <a:gs pos="0">
                  <a:srgbClr val="6DB33F"/>
                </a:gs>
                <a:gs pos="100000">
                  <a:srgbClr val="387C2C"/>
                </a:gs>
              </a:gsLst>
              <a:lin ang="5400000" scaled="1"/>
            </a:gradFill>
            <a:ln w="12700" cap="flat">
              <a:solidFill>
                <a:srgbClr val="689739"/>
              </a:solidFill>
              <a:prstDash val="solid"/>
              <a:round/>
              <a:headEnd type="none" w="med" len="med"/>
              <a:tailEnd type="none" w="med" len="med"/>
            </a:ln>
            <a:effectLst>
              <a:outerShdw blurRad="50800" dist="25399" dir="5400000" algn="ctr" rotWithShape="0">
                <a:schemeClr val="bg2">
                  <a:alpha val="29999"/>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10" name="Rectangle 10"/>
            <p:cNvSpPr>
              <a:spLocks/>
            </p:cNvSpPr>
            <p:nvPr/>
          </p:nvSpPr>
          <p:spPr bwMode="auto">
            <a:xfrm>
              <a:off x="29" y="187"/>
              <a:ext cx="218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ctr"/>
            <a:lstStyle/>
            <a:p>
              <a:pPr algn="l">
                <a:spcAft>
                  <a:spcPct val="0"/>
                </a:spcAft>
              </a:pPr>
              <a:r>
                <a:rPr lang="en-US" sz="2000" smtClean="0">
                  <a:solidFill>
                    <a:srgbClr val="FFFFFF"/>
                  </a:solidFill>
                  <a:latin typeface="Arial Bold" charset="0"/>
                  <a:ea typeface="ＭＳ Ｐゴシック" charset="0"/>
                  <a:cs typeface="Arial Bold" charset="0"/>
                  <a:sym typeface="Arial Bold" charset="0"/>
                </a:rPr>
                <a:t>tc Server</a:t>
              </a:r>
            </a:p>
          </p:txBody>
        </p:sp>
      </p:grpSp>
      <p:grpSp>
        <p:nvGrpSpPr>
          <p:cNvPr id="25611" name="Group 11"/>
          <p:cNvGrpSpPr>
            <a:grpSpLocks/>
          </p:cNvGrpSpPr>
          <p:nvPr/>
        </p:nvGrpSpPr>
        <p:grpSpPr bwMode="auto">
          <a:xfrm>
            <a:off x="5078413" y="3433763"/>
            <a:ext cx="3532187" cy="950912"/>
            <a:chOff x="0" y="0"/>
            <a:chExt cx="2225" cy="599"/>
          </a:xfrm>
        </p:grpSpPr>
        <p:sp>
          <p:nvSpPr>
            <p:cNvPr id="25612" name="AutoShape 12"/>
            <p:cNvSpPr>
              <a:spLocks/>
            </p:cNvSpPr>
            <p:nvPr/>
          </p:nvSpPr>
          <p:spPr bwMode="auto">
            <a:xfrm>
              <a:off x="0" y="0"/>
              <a:ext cx="2225" cy="599"/>
            </a:xfrm>
            <a:prstGeom prst="roundRect">
              <a:avLst>
                <a:gd name="adj" fmla="val 16667"/>
              </a:avLst>
            </a:prstGeom>
            <a:gradFill rotWithShape="0">
              <a:gsLst>
                <a:gs pos="0">
                  <a:srgbClr val="003D79"/>
                </a:gs>
                <a:gs pos="100000">
                  <a:srgbClr val="002D5A"/>
                </a:gs>
              </a:gsLst>
              <a:lin ang="5400000" scaled="1"/>
            </a:gradFill>
            <a:ln w="12700" cap="flat">
              <a:solidFill>
                <a:srgbClr val="689739"/>
              </a:solidFill>
              <a:prstDash val="solid"/>
              <a:round/>
              <a:headEnd type="none" w="med" len="med"/>
              <a:tailEnd type="none" w="med" len="med"/>
            </a:ln>
            <a:effectLst>
              <a:outerShdw blurRad="50800" dist="25399" dir="5400000" algn="ctr" rotWithShape="0">
                <a:schemeClr val="bg2">
                  <a:alpha val="29999"/>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13" name="Rectangle 13"/>
            <p:cNvSpPr>
              <a:spLocks/>
            </p:cNvSpPr>
            <p:nvPr/>
          </p:nvSpPr>
          <p:spPr bwMode="auto">
            <a:xfrm>
              <a:off x="29" y="187"/>
              <a:ext cx="218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ctr"/>
            <a:lstStyle/>
            <a:p>
              <a:pPr algn="l">
                <a:spcAft>
                  <a:spcPct val="0"/>
                </a:spcAft>
              </a:pPr>
              <a:r>
                <a:rPr lang="en-US" sz="2000" smtClean="0">
                  <a:solidFill>
                    <a:srgbClr val="FFFFFF"/>
                  </a:solidFill>
                  <a:latin typeface="Arial Bold" charset="0"/>
                  <a:ea typeface="ＭＳ Ｐゴシック" charset="0"/>
                  <a:cs typeface="Arial Bold" charset="0"/>
                  <a:sym typeface="Arial Bold" charset="0"/>
                </a:rPr>
                <a:t>JVM</a:t>
              </a:r>
            </a:p>
          </p:txBody>
        </p:sp>
      </p:grpSp>
      <p:grpSp>
        <p:nvGrpSpPr>
          <p:cNvPr id="25614" name="Group 14"/>
          <p:cNvGrpSpPr>
            <a:grpSpLocks/>
          </p:cNvGrpSpPr>
          <p:nvPr/>
        </p:nvGrpSpPr>
        <p:grpSpPr bwMode="auto">
          <a:xfrm>
            <a:off x="5081588" y="4665663"/>
            <a:ext cx="3533775" cy="950912"/>
            <a:chOff x="0" y="0"/>
            <a:chExt cx="2226" cy="599"/>
          </a:xfrm>
        </p:grpSpPr>
        <p:sp>
          <p:nvSpPr>
            <p:cNvPr id="25615" name="AutoShape 15"/>
            <p:cNvSpPr>
              <a:spLocks/>
            </p:cNvSpPr>
            <p:nvPr/>
          </p:nvSpPr>
          <p:spPr bwMode="auto">
            <a:xfrm>
              <a:off x="0" y="0"/>
              <a:ext cx="2226" cy="599"/>
            </a:xfrm>
            <a:prstGeom prst="roundRect">
              <a:avLst>
                <a:gd name="adj" fmla="val 16667"/>
              </a:avLst>
            </a:prstGeom>
            <a:gradFill rotWithShape="0">
              <a:gsLst>
                <a:gs pos="0">
                  <a:srgbClr val="AAD26B"/>
                </a:gs>
                <a:gs pos="100000">
                  <a:srgbClr val="6C9E3B"/>
                </a:gs>
              </a:gsLst>
              <a:lin ang="5400000" scaled="1"/>
            </a:gradFill>
            <a:ln w="12700" cap="flat">
              <a:solidFill>
                <a:srgbClr val="689739"/>
              </a:solidFill>
              <a:prstDash val="solid"/>
              <a:round/>
              <a:headEnd type="none" w="med" len="med"/>
              <a:tailEnd type="none" w="med" len="med"/>
            </a:ln>
            <a:effectLst>
              <a:outerShdw blurRad="50800" dist="25399" dir="5400000" algn="ctr" rotWithShape="0">
                <a:schemeClr val="bg2">
                  <a:alpha val="29999"/>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16" name="Rectangle 16"/>
            <p:cNvSpPr>
              <a:spLocks/>
            </p:cNvSpPr>
            <p:nvPr/>
          </p:nvSpPr>
          <p:spPr bwMode="auto">
            <a:xfrm>
              <a:off x="29" y="187"/>
              <a:ext cx="218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ctr"/>
            <a:lstStyle/>
            <a:p>
              <a:pPr algn="l">
                <a:spcAft>
                  <a:spcPct val="0"/>
                </a:spcAft>
              </a:pPr>
              <a:r>
                <a:rPr lang="en-US" sz="2000" smtClean="0">
                  <a:solidFill>
                    <a:srgbClr val="FFFFFF"/>
                  </a:solidFill>
                  <a:latin typeface="Arial Bold" charset="0"/>
                  <a:ea typeface="ＭＳ Ｐゴシック" charset="0"/>
                  <a:cs typeface="Arial Bold" charset="0"/>
                  <a:sym typeface="Arial Bold" charset="0"/>
                </a:rPr>
                <a:t>vSphere (ESX)</a:t>
              </a:r>
            </a:p>
          </p:txBody>
        </p:sp>
      </p:grpSp>
      <p:grpSp>
        <p:nvGrpSpPr>
          <p:cNvPr id="25617" name="Group 17"/>
          <p:cNvGrpSpPr>
            <a:grpSpLocks/>
          </p:cNvGrpSpPr>
          <p:nvPr/>
        </p:nvGrpSpPr>
        <p:grpSpPr bwMode="auto">
          <a:xfrm rot="-5400000">
            <a:off x="7285037" y="2998788"/>
            <a:ext cx="1751013" cy="655638"/>
            <a:chOff x="0" y="0"/>
            <a:chExt cx="1103" cy="413"/>
          </a:xfrm>
        </p:grpSpPr>
        <p:sp>
          <p:nvSpPr>
            <p:cNvPr id="25618" name="AutoShape 18"/>
            <p:cNvSpPr>
              <a:spLocks/>
            </p:cNvSpPr>
            <p:nvPr/>
          </p:nvSpPr>
          <p:spPr bwMode="auto">
            <a:xfrm>
              <a:off x="0" y="0"/>
              <a:ext cx="1103" cy="413"/>
            </a:xfrm>
            <a:prstGeom prst="roundRect">
              <a:avLst>
                <a:gd name="adj" fmla="val 16667"/>
              </a:avLst>
            </a:prstGeom>
            <a:gradFill rotWithShape="0">
              <a:gsLst>
                <a:gs pos="0">
                  <a:srgbClr val="CB4E1C"/>
                </a:gs>
                <a:gs pos="100000">
                  <a:srgbClr val="A23F16"/>
                </a:gs>
              </a:gsLst>
              <a:lin ang="5400000" scaled="1"/>
            </a:gradFill>
            <a:ln w="12700" cap="flat">
              <a:solidFill>
                <a:srgbClr val="A6A6A6"/>
              </a:solidFill>
              <a:prstDash val="solid"/>
              <a:round/>
              <a:headEnd type="none" w="med" len="med"/>
              <a:tailEnd type="none" w="med" len="med"/>
            </a:ln>
            <a:effectLst>
              <a:outerShdw blurRad="50800" dist="25399" dir="5400000" algn="ctr" rotWithShape="0">
                <a:schemeClr val="bg2">
                  <a:alpha val="39999"/>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19" name="Rectangle 19"/>
            <p:cNvSpPr>
              <a:spLocks/>
            </p:cNvSpPr>
            <p:nvPr/>
          </p:nvSpPr>
          <p:spPr bwMode="auto">
            <a:xfrm>
              <a:off x="4" y="113"/>
              <a:ext cx="108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ctr"/>
            <a:lstStyle/>
            <a:p>
              <a:pPr algn="l">
                <a:spcAft>
                  <a:spcPct val="0"/>
                </a:spcAft>
              </a:pPr>
              <a:r>
                <a:rPr lang="en-US" sz="1600" smtClean="0">
                  <a:solidFill>
                    <a:srgbClr val="FFFFFF"/>
                  </a:solidFill>
                  <a:latin typeface="Arial Bold" charset="0"/>
                  <a:ea typeface="ＭＳ Ｐゴシック" charset="0"/>
                  <a:cs typeface="Arial Bold" charset="0"/>
                  <a:sym typeface="Arial Bold" charset="0"/>
                </a:rPr>
                <a:t>Elastic Memory</a:t>
              </a:r>
            </a:p>
          </p:txBody>
        </p:sp>
      </p:grpSp>
      <p:sp>
        <p:nvSpPr>
          <p:cNvPr id="25620" name="Line 20"/>
          <p:cNvSpPr>
            <a:spLocks noChangeShapeType="1"/>
          </p:cNvSpPr>
          <p:nvPr/>
        </p:nvSpPr>
        <p:spPr bwMode="auto">
          <a:xfrm>
            <a:off x="8167688" y="4202113"/>
            <a:ext cx="1587" cy="939800"/>
          </a:xfrm>
          <a:prstGeom prst="line">
            <a:avLst/>
          </a:prstGeom>
          <a:noFill/>
          <a:ln w="38100" cap="flat">
            <a:solidFill>
              <a:schemeClr val="tx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5621" name="Rectangle 2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Optimized Memory Management when Running on vSphere</a:t>
            </a:r>
          </a:p>
        </p:txBody>
      </p:sp>
      <p:sp>
        <p:nvSpPr>
          <p:cNvPr id="25622" name="Rectangle 22"/>
          <p:cNvSpPr>
            <a:spLocks/>
          </p:cNvSpPr>
          <p:nvPr/>
        </p:nvSpPr>
        <p:spPr bwMode="auto">
          <a:xfrm>
            <a:off x="5008563" y="5708650"/>
            <a:ext cx="3810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lgn="l">
              <a:spcAft>
                <a:spcPct val="0"/>
              </a:spcAft>
            </a:pPr>
            <a:r>
              <a:rPr lang="en-US" sz="1400" u="sng" smtClean="0">
                <a:solidFill>
                  <a:srgbClr val="333333"/>
                </a:solidFill>
                <a:latin typeface="Arial Bold" charset="0"/>
                <a:ea typeface="ＭＳ Ｐゴシック" charset="0"/>
                <a:cs typeface="Arial Bold" charset="0"/>
                <a:sym typeface="Arial Bold" charset="0"/>
              </a:rPr>
              <a:t>NOTE</a:t>
            </a:r>
            <a:r>
              <a:rPr lang="en-US" sz="1400" smtClean="0">
                <a:solidFill>
                  <a:srgbClr val="333333"/>
                </a:solidFill>
                <a:latin typeface="Arial Bold" charset="0"/>
                <a:ea typeface="ＭＳ Ｐゴシック" charset="0"/>
                <a:cs typeface="Arial Bold" charset="0"/>
                <a:sym typeface="Arial Bold" charset="0"/>
              </a:rPr>
              <a:t>: This slide covers features that are under development and subject to change. </a:t>
            </a:r>
          </a:p>
        </p:txBody>
      </p:sp>
    </p:spTree>
    <p:extLst>
      <p:ext uri="{BB962C8B-B14F-4D97-AF65-F5344CB8AC3E}">
        <p14:creationId xmlns:p14="http://schemas.microsoft.com/office/powerpoint/2010/main" val="3927173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E38EF349-4728-3545-90ED-D682B45C3073}" type="slidenum">
              <a:rPr lang="en-US"/>
              <a:pPr/>
              <a:t>22</a:t>
            </a:fld>
            <a:endParaRPr lang="en-US"/>
          </a:p>
        </p:txBody>
      </p:sp>
      <p:sp>
        <p:nvSpPr>
          <p:cNvPr id="26625"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6626"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6627" name="Rectangle 3"/>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Operational Control:</a:t>
            </a:r>
            <a:r>
              <a:rPr lang="en-US">
                <a:latin typeface="Arial Italic" charset="0"/>
                <a:cs typeface="Arial Italic" charset="0"/>
                <a:sym typeface="Arial Italic" charset="0"/>
              </a:rPr>
              <a:t> tc Server Spring Edition Demonstration</a:t>
            </a:r>
            <a:endParaRPr lang="en-US">
              <a:latin typeface="Arial Italic" charset="0"/>
              <a:ea typeface="ヒラギノ角ゴ ProN W3" charset="0"/>
              <a:cs typeface="ヒラギノ角ゴ ProN W3" charset="0"/>
              <a:sym typeface="Arial Italic" charset="0"/>
            </a:endParaRPr>
          </a:p>
        </p:txBody>
      </p:sp>
      <p:pic>
        <p:nvPicPr>
          <p:cNvPr id="2662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2239963"/>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6629" name="Rectangle 5"/>
          <p:cNvSpPr>
            <a:spLocks/>
          </p:cNvSpPr>
          <p:nvPr/>
        </p:nvSpPr>
        <p:spPr bwMode="auto">
          <a:xfrm>
            <a:off x="3098106" y="3089275"/>
            <a:ext cx="2803326" cy="11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p>
            <a:pPr>
              <a:spcBef>
                <a:spcPts val="1338"/>
              </a:spcBef>
              <a:spcAft>
                <a:spcPct val="0"/>
              </a:spcAft>
            </a:pPr>
            <a:r>
              <a:rPr lang="en-US" sz="2800" dirty="0" err="1" smtClean="0">
                <a:solidFill>
                  <a:srgbClr val="338313"/>
                </a:solidFill>
                <a:ea typeface="ＭＳ Ｐゴシック" charset="0"/>
                <a:cs typeface="Arial" charset="0"/>
                <a:sym typeface="Arial" charset="0"/>
              </a:rPr>
              <a:t>vFabric</a:t>
            </a:r>
            <a:r>
              <a:rPr lang="en-US" sz="2800" dirty="0" smtClean="0">
                <a:solidFill>
                  <a:srgbClr val="338313"/>
                </a:solidFill>
                <a:ea typeface="ＭＳ Ｐゴシック" charset="0"/>
                <a:cs typeface="Arial" charset="0"/>
                <a:sym typeface="Arial" charset="0"/>
              </a:rPr>
              <a:t> </a:t>
            </a:r>
            <a:r>
              <a:rPr lang="en-US" sz="2800" dirty="0" err="1" smtClean="0">
                <a:solidFill>
                  <a:srgbClr val="338313"/>
                </a:solidFill>
                <a:ea typeface="ＭＳ Ｐゴシック" charset="0"/>
                <a:cs typeface="Arial" charset="0"/>
                <a:sym typeface="Arial" charset="0"/>
              </a:rPr>
              <a:t>tc</a:t>
            </a:r>
            <a:r>
              <a:rPr lang="en-US" sz="2800" dirty="0" smtClean="0">
                <a:solidFill>
                  <a:srgbClr val="338313"/>
                </a:solidFill>
                <a:ea typeface="ＭＳ Ｐゴシック" charset="0"/>
                <a:cs typeface="Arial" charset="0"/>
                <a:sym typeface="Arial" charset="0"/>
              </a:rPr>
              <a:t> Server</a:t>
            </a:r>
          </a:p>
          <a:p>
            <a:pPr>
              <a:spcBef>
                <a:spcPts val="1338"/>
              </a:spcBef>
              <a:spcAft>
                <a:spcPct val="0"/>
              </a:spcAft>
            </a:pPr>
            <a:r>
              <a:rPr lang="en-US" sz="2800" dirty="0" smtClean="0">
                <a:solidFill>
                  <a:srgbClr val="338313"/>
                </a:solidFill>
                <a:ea typeface="ＭＳ Ｐゴシック" charset="0"/>
                <a:cs typeface="Arial" charset="0"/>
                <a:sym typeface="Arial" charset="0"/>
              </a:rPr>
              <a:t>Demonstration</a:t>
            </a:r>
          </a:p>
        </p:txBody>
      </p:sp>
    </p:spTree>
    <p:extLst>
      <p:ext uri="{BB962C8B-B14F-4D97-AF65-F5344CB8AC3E}">
        <p14:creationId xmlns:p14="http://schemas.microsoft.com/office/powerpoint/2010/main" val="1720215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00C825EA-7832-7D41-BF36-6DC71555F517}" type="slidenum">
              <a:rPr lang="en-US"/>
              <a:pPr/>
              <a:t>23</a:t>
            </a:fld>
            <a:endParaRPr lang="en-US"/>
          </a:p>
        </p:txBody>
      </p:sp>
      <p:sp>
        <p:nvSpPr>
          <p:cNvPr id="27649"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7650"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7651" name="Rectangle 3"/>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vFabric tc Server:</a:t>
            </a:r>
            <a:r>
              <a:rPr lang="en-US">
                <a:latin typeface="Arial Italic" charset="0"/>
                <a:cs typeface="Arial Italic" charset="0"/>
                <a:sym typeface="Arial Italic" charset="0"/>
              </a:rPr>
              <a:t> Key Highlights</a:t>
            </a:r>
            <a:endParaRPr lang="en-US">
              <a:latin typeface="Arial Italic" charset="0"/>
              <a:ea typeface="ヒラギノ角ゴ ProN W3" charset="0"/>
              <a:cs typeface="ヒラギノ角ゴ ProN W3" charset="0"/>
              <a:sym typeface="Arial Italic" charset="0"/>
            </a:endParaRPr>
          </a:p>
        </p:txBody>
      </p:sp>
      <p:sp>
        <p:nvSpPr>
          <p:cNvPr id="27652" name="AutoShape 4"/>
          <p:cNvSpPr>
            <a:spLocks/>
          </p:cNvSpPr>
          <p:nvPr/>
        </p:nvSpPr>
        <p:spPr bwMode="auto">
          <a:xfrm>
            <a:off x="2471738" y="771525"/>
            <a:ext cx="6400800" cy="1554163"/>
          </a:xfrm>
          <a:prstGeom prst="roundRect">
            <a:avLst>
              <a:gd name="adj" fmla="val 8282"/>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7653" name="Group 5"/>
          <p:cNvGrpSpPr>
            <a:grpSpLocks/>
          </p:cNvGrpSpPr>
          <p:nvPr/>
        </p:nvGrpSpPr>
        <p:grpSpPr bwMode="auto">
          <a:xfrm>
            <a:off x="409575" y="1092200"/>
            <a:ext cx="2286000" cy="914400"/>
            <a:chOff x="0" y="0"/>
            <a:chExt cx="1440" cy="576"/>
          </a:xfrm>
        </p:grpSpPr>
        <p:sp>
          <p:nvSpPr>
            <p:cNvPr id="27654" name="AutoShape 6"/>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7655" name="Rectangle 7"/>
            <p:cNvSpPr>
              <a:spLocks/>
            </p:cNvSpPr>
            <p:nvPr/>
          </p:nvSpPr>
          <p:spPr bwMode="auto">
            <a:xfrm>
              <a:off x="5" y="84"/>
              <a:ext cx="82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Developer </a:t>
              </a:r>
            </a:p>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Efficiency</a:t>
              </a:r>
            </a:p>
          </p:txBody>
        </p:sp>
      </p:grpSp>
      <p:sp>
        <p:nvSpPr>
          <p:cNvPr id="27656" name="Rectangle 8"/>
          <p:cNvSpPr>
            <a:spLocks/>
          </p:cNvSpPr>
          <p:nvPr/>
        </p:nvSpPr>
        <p:spPr bwMode="auto">
          <a:xfrm>
            <a:off x="3051175" y="1030288"/>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C0C0C0"/>
                </a:solidFill>
                <a:ea typeface="ＭＳ Ｐゴシック" charset="0"/>
                <a:cs typeface="Arial" charset="0"/>
                <a:sym typeface="Arial" charset="0"/>
              </a:rPr>
              <a:t>Familiar Spring + Tomcat experience</a:t>
            </a:r>
          </a:p>
          <a:p>
            <a:pPr algn="l">
              <a:spcBef>
                <a:spcPts val="600"/>
              </a:spcBef>
              <a:spcAft>
                <a:spcPct val="0"/>
              </a:spcAft>
            </a:pPr>
            <a:r>
              <a:rPr lang="en-US" sz="1800" smtClean="0">
                <a:solidFill>
                  <a:srgbClr val="C0C0C0"/>
                </a:solidFill>
                <a:ea typeface="ＭＳ Ｐゴシック" charset="0"/>
                <a:cs typeface="Arial" charset="0"/>
                <a:sym typeface="Arial" charset="0"/>
              </a:rPr>
              <a:t>Deep performance insight into Spring apps</a:t>
            </a:r>
          </a:p>
          <a:p>
            <a:pPr algn="l">
              <a:spcBef>
                <a:spcPts val="600"/>
              </a:spcBef>
              <a:spcAft>
                <a:spcPct val="0"/>
              </a:spcAft>
            </a:pPr>
            <a:r>
              <a:rPr lang="en-US" sz="1800" smtClean="0">
                <a:solidFill>
                  <a:srgbClr val="C0C0C0"/>
                </a:solidFill>
                <a:ea typeface="ＭＳ Ｐゴシック" charset="0"/>
                <a:cs typeface="Arial" charset="0"/>
                <a:sym typeface="Arial" charset="0"/>
              </a:rPr>
              <a:t>Agile Spring development experience via STS </a:t>
            </a:r>
          </a:p>
        </p:txBody>
      </p:sp>
      <p:sp>
        <p:nvSpPr>
          <p:cNvPr id="27657" name="AutoShape 9"/>
          <p:cNvSpPr>
            <a:spLocks/>
          </p:cNvSpPr>
          <p:nvPr/>
        </p:nvSpPr>
        <p:spPr bwMode="auto">
          <a:xfrm>
            <a:off x="2471738" y="2536825"/>
            <a:ext cx="6400800" cy="1828800"/>
          </a:xfrm>
          <a:prstGeom prst="roundRect">
            <a:avLst>
              <a:gd name="adj" fmla="val 8278"/>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7658" name="Group 10"/>
          <p:cNvGrpSpPr>
            <a:grpSpLocks/>
          </p:cNvGrpSpPr>
          <p:nvPr/>
        </p:nvGrpSpPr>
        <p:grpSpPr bwMode="auto">
          <a:xfrm>
            <a:off x="409575" y="3008313"/>
            <a:ext cx="2286000" cy="914400"/>
            <a:chOff x="0" y="0"/>
            <a:chExt cx="1440" cy="576"/>
          </a:xfrm>
        </p:grpSpPr>
        <p:sp>
          <p:nvSpPr>
            <p:cNvPr id="27659" name="AutoShape 11"/>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7660" name="Rectangle 12"/>
            <p:cNvSpPr>
              <a:spLocks/>
            </p:cNvSpPr>
            <p:nvPr/>
          </p:nvSpPr>
          <p:spPr bwMode="auto">
            <a:xfrm>
              <a:off x="5" y="84"/>
              <a:ext cx="88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Operational</a:t>
              </a:r>
            </a:p>
            <a:p>
              <a:pPr algn="l">
                <a:spcAft>
                  <a:spcPct val="0"/>
                </a:spcAft>
              </a:pPr>
              <a:r>
                <a:rPr lang="en-US" sz="2000" smtClean="0">
                  <a:solidFill>
                    <a:srgbClr val="C0C0C0"/>
                  </a:solidFill>
                  <a:latin typeface="Arial Italic" charset="0"/>
                  <a:ea typeface="ＭＳ Ｐゴシック" charset="0"/>
                  <a:cs typeface="Arial Italic" charset="0"/>
                  <a:sym typeface="Arial Italic" charset="0"/>
                </a:rPr>
                <a:t>Control</a:t>
              </a:r>
            </a:p>
          </p:txBody>
        </p:sp>
      </p:grpSp>
      <p:sp>
        <p:nvSpPr>
          <p:cNvPr id="27661" name="Rectangle 13"/>
          <p:cNvSpPr>
            <a:spLocks/>
          </p:cNvSpPr>
          <p:nvPr/>
        </p:nvSpPr>
        <p:spPr bwMode="auto">
          <a:xfrm>
            <a:off x="3051175" y="2589213"/>
            <a:ext cx="5638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C0C0C0"/>
                </a:solidFill>
                <a:ea typeface="ＭＳ Ｐゴシック" charset="0"/>
                <a:cs typeface="Arial" charset="0"/>
                <a:sym typeface="Arial" charset="0"/>
              </a:rPr>
              <a:t>Performance &amp; SLA management of Spring apps </a:t>
            </a:r>
          </a:p>
          <a:p>
            <a:pPr algn="l">
              <a:spcBef>
                <a:spcPts val="600"/>
              </a:spcBef>
              <a:spcAft>
                <a:spcPct val="0"/>
              </a:spcAft>
            </a:pPr>
            <a:r>
              <a:rPr lang="en-US" sz="1800" smtClean="0">
                <a:solidFill>
                  <a:srgbClr val="C0C0C0"/>
                </a:solidFill>
                <a:ea typeface="ＭＳ Ｐゴシック" charset="0"/>
                <a:cs typeface="Arial" charset="0"/>
                <a:sym typeface="Arial" charset="0"/>
              </a:rPr>
              <a:t>Application provisioning and server administration</a:t>
            </a:r>
          </a:p>
          <a:p>
            <a:pPr algn="l">
              <a:spcBef>
                <a:spcPts val="600"/>
              </a:spcBef>
              <a:spcAft>
                <a:spcPct val="0"/>
              </a:spcAft>
            </a:pPr>
            <a:r>
              <a:rPr lang="en-US" sz="1800" smtClean="0">
                <a:solidFill>
                  <a:srgbClr val="C0C0C0"/>
                </a:solidFill>
                <a:ea typeface="ＭＳ Ｐゴシック" charset="0"/>
                <a:cs typeface="Arial" charset="0"/>
                <a:sym typeface="Arial" charset="0"/>
              </a:rPr>
              <a:t>Rich alert definition, workflows, and control actions</a:t>
            </a:r>
          </a:p>
          <a:p>
            <a:pPr algn="l">
              <a:spcBef>
                <a:spcPts val="600"/>
              </a:spcBef>
              <a:spcAft>
                <a:spcPct val="0"/>
              </a:spcAft>
            </a:pPr>
            <a:r>
              <a:rPr lang="en-US" sz="1800" smtClean="0">
                <a:solidFill>
                  <a:srgbClr val="C0C0C0"/>
                </a:solidFill>
                <a:ea typeface="ＭＳ Ｐゴシック" charset="0"/>
                <a:cs typeface="Arial" charset="0"/>
                <a:sym typeface="Arial" charset="0"/>
              </a:rPr>
              <a:t>Group availability &amp; event dashboards</a:t>
            </a:r>
          </a:p>
          <a:p>
            <a:pPr algn="l">
              <a:spcBef>
                <a:spcPts val="600"/>
              </a:spcBef>
              <a:spcAft>
                <a:spcPct val="0"/>
              </a:spcAft>
            </a:pPr>
            <a:r>
              <a:rPr lang="en-US" sz="1800" smtClean="0">
                <a:solidFill>
                  <a:srgbClr val="C0C0C0"/>
                </a:solidFill>
                <a:ea typeface="ＭＳ Ｐゴシック" charset="0"/>
                <a:cs typeface="Arial" charset="0"/>
                <a:sym typeface="Arial" charset="0"/>
              </a:rPr>
              <a:t>Secure unidirectional agent communications</a:t>
            </a:r>
          </a:p>
        </p:txBody>
      </p:sp>
      <p:sp>
        <p:nvSpPr>
          <p:cNvPr id="27662" name="AutoShape 14"/>
          <p:cNvSpPr>
            <a:spLocks/>
          </p:cNvSpPr>
          <p:nvPr/>
        </p:nvSpPr>
        <p:spPr bwMode="auto">
          <a:xfrm>
            <a:off x="2471738" y="4633913"/>
            <a:ext cx="6400800" cy="1555750"/>
          </a:xfrm>
          <a:prstGeom prst="roundRect">
            <a:avLst>
              <a:gd name="adj" fmla="val 8282"/>
            </a:avLst>
          </a:prstGeom>
          <a:gradFill rotWithShape="0">
            <a:gsLst>
              <a:gs pos="0">
                <a:srgbClr val="FFFFFF"/>
              </a:gs>
              <a:gs pos="100000">
                <a:srgbClr val="D8D8D8"/>
              </a:gs>
            </a:gsLst>
            <a:lin ang="5400000" scaled="1"/>
          </a:gradFill>
          <a:ln w="12700" cap="flat">
            <a:solidFill>
              <a:srgbClr val="909090"/>
            </a:solidFill>
            <a:prstDash val="solid"/>
            <a:round/>
            <a:headEnd type="none" w="med" len="med"/>
            <a:tailEnd type="none" w="med" len="med"/>
          </a:ln>
          <a:effectLst>
            <a:outerShdw blurRad="38100" dist="12699" dir="5400000" algn="ctr" rotWithShape="0">
              <a:schemeClr val="bg2">
                <a:alpha val="17000"/>
              </a:scheme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grpSp>
        <p:nvGrpSpPr>
          <p:cNvPr id="27663" name="Group 15"/>
          <p:cNvGrpSpPr>
            <a:grpSpLocks/>
          </p:cNvGrpSpPr>
          <p:nvPr/>
        </p:nvGrpSpPr>
        <p:grpSpPr bwMode="auto">
          <a:xfrm>
            <a:off x="409575" y="4954588"/>
            <a:ext cx="2286000" cy="914400"/>
            <a:chOff x="0" y="0"/>
            <a:chExt cx="1440" cy="576"/>
          </a:xfrm>
        </p:grpSpPr>
        <p:sp>
          <p:nvSpPr>
            <p:cNvPr id="27664" name="AutoShape 16"/>
            <p:cNvSpPr>
              <a:spLocks/>
            </p:cNvSpPr>
            <p:nvPr/>
          </p:nvSpPr>
          <p:spPr bwMode="auto">
            <a:xfrm>
              <a:off x="0" y="0"/>
              <a:ext cx="1440" cy="576"/>
            </a:xfrm>
            <a:prstGeom prst="roundRect">
              <a:avLst>
                <a:gd name="adj" fmla="val 3162"/>
              </a:avLst>
            </a:prstGeom>
            <a:solidFill>
              <a:srgbClr val="FFFFFF"/>
            </a:solidFill>
            <a:ln w="9525" cap="flat">
              <a:solidFill>
                <a:srgbClr val="86AA1D"/>
              </a:solidFill>
              <a:prstDash val="solid"/>
              <a:round/>
              <a:headEnd type="none" w="med" len="med"/>
              <a:tailEnd type="none" w="med" len="med"/>
            </a:ln>
            <a:effectLst>
              <a:outerShdw blurRad="12700" dist="38099" dir="6506097" algn="ctr" rotWithShape="0">
                <a:srgbClr val="6B6B6B">
                  <a:alpha val="24001"/>
                </a:srgbClr>
              </a:outerShdw>
            </a:effec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7665" name="Rectangle 17"/>
            <p:cNvSpPr>
              <a:spLocks/>
            </p:cNvSpPr>
            <p:nvPr/>
          </p:nvSpPr>
          <p:spPr bwMode="auto">
            <a:xfrm>
              <a:off x="5" y="84"/>
              <a:ext cx="90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38100" tIns="38100" rIns="38100" bIns="38100" anchor="ctr">
              <a:spAutoFit/>
            </a:bodyPr>
            <a:lstStyle/>
            <a:p>
              <a:pPr algn="l">
                <a:spcAft>
                  <a:spcPct val="0"/>
                </a:spcAft>
              </a:pPr>
              <a:r>
                <a:rPr lang="en-US" sz="2000" smtClean="0">
                  <a:solidFill>
                    <a:srgbClr val="333333"/>
                  </a:solidFill>
                  <a:latin typeface="Arial Italic" charset="0"/>
                  <a:ea typeface="ＭＳ Ｐゴシック" charset="0"/>
                  <a:cs typeface="Arial Italic" charset="0"/>
                  <a:sym typeface="Arial Italic" charset="0"/>
                </a:rPr>
                <a:t>Deployment</a:t>
              </a:r>
            </a:p>
            <a:p>
              <a:pPr algn="l">
                <a:spcAft>
                  <a:spcPct val="0"/>
                </a:spcAft>
              </a:pPr>
              <a:r>
                <a:rPr lang="en-US" sz="2000" smtClean="0">
                  <a:solidFill>
                    <a:srgbClr val="333333"/>
                  </a:solidFill>
                  <a:latin typeface="Arial Italic" charset="0"/>
                  <a:ea typeface="ＭＳ Ｐゴシック" charset="0"/>
                  <a:cs typeface="Arial Italic" charset="0"/>
                  <a:sym typeface="Arial Italic" charset="0"/>
                </a:rPr>
                <a:t>Flexibility</a:t>
              </a:r>
            </a:p>
          </p:txBody>
        </p:sp>
      </p:grpSp>
      <p:sp>
        <p:nvSpPr>
          <p:cNvPr id="27666" name="Rectangle 18"/>
          <p:cNvSpPr>
            <a:spLocks/>
          </p:cNvSpPr>
          <p:nvPr/>
        </p:nvSpPr>
        <p:spPr bwMode="auto">
          <a:xfrm>
            <a:off x="3051175" y="4722813"/>
            <a:ext cx="5638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lgn="l">
              <a:spcBef>
                <a:spcPts val="600"/>
              </a:spcBef>
              <a:spcAft>
                <a:spcPct val="0"/>
              </a:spcAft>
            </a:pPr>
            <a:r>
              <a:rPr lang="en-US" sz="1800" smtClean="0">
                <a:solidFill>
                  <a:srgbClr val="333333"/>
                </a:solidFill>
                <a:ea typeface="ＭＳ Ｐゴシック" charset="0"/>
                <a:cs typeface="Arial" charset="0"/>
                <a:sym typeface="Arial" charset="0"/>
              </a:rPr>
              <a:t>Lean server </a:t>
            </a:r>
            <a:r>
              <a:rPr lang="en-US" sz="1400" smtClean="0">
                <a:solidFill>
                  <a:srgbClr val="333333"/>
                </a:solidFill>
                <a:ea typeface="ＭＳ Ｐゴシック" charset="0"/>
                <a:cs typeface="Arial" charset="0"/>
                <a:sym typeface="Arial" charset="0"/>
              </a:rPr>
              <a:t>(10 MB)</a:t>
            </a:r>
            <a:r>
              <a:rPr lang="en-US" sz="1800" smtClean="0">
                <a:solidFill>
                  <a:srgbClr val="333333"/>
                </a:solidFill>
                <a:ea typeface="ＭＳ Ｐゴシック" charset="0"/>
                <a:cs typeface="Arial" charset="0"/>
                <a:sym typeface="Arial" charset="0"/>
              </a:rPr>
              <a:t> ideal for virtual environments</a:t>
            </a:r>
          </a:p>
          <a:p>
            <a:pPr algn="l">
              <a:spcBef>
                <a:spcPts val="600"/>
              </a:spcBef>
              <a:spcAft>
                <a:spcPct val="0"/>
              </a:spcAft>
            </a:pPr>
            <a:r>
              <a:rPr lang="en-US" sz="1800" smtClean="0">
                <a:solidFill>
                  <a:srgbClr val="333333"/>
                </a:solidFill>
                <a:ea typeface="ＭＳ Ｐゴシック" charset="0"/>
                <a:cs typeface="Arial" charset="0"/>
                <a:sym typeface="Arial" charset="0"/>
              </a:rPr>
              <a:t>Template-driven server instance creation</a:t>
            </a:r>
          </a:p>
          <a:p>
            <a:pPr algn="l">
              <a:spcBef>
                <a:spcPts val="600"/>
              </a:spcBef>
              <a:spcAft>
                <a:spcPct val="0"/>
              </a:spcAft>
            </a:pPr>
            <a:r>
              <a:rPr lang="en-US" sz="1800" smtClean="0">
                <a:solidFill>
                  <a:srgbClr val="333333"/>
                </a:solidFill>
                <a:ea typeface="ＭＳ Ｐゴシック" charset="0"/>
                <a:cs typeface="Arial" charset="0"/>
                <a:sym typeface="Arial" charset="0"/>
              </a:rPr>
              <a:t>Integrated experience with VMware environments</a:t>
            </a:r>
          </a:p>
          <a:p>
            <a:pPr algn="l">
              <a:spcBef>
                <a:spcPts val="600"/>
              </a:spcBef>
              <a:spcAft>
                <a:spcPct val="0"/>
              </a:spcAft>
            </a:pPr>
            <a:r>
              <a:rPr lang="en-US" sz="1800" smtClean="0">
                <a:solidFill>
                  <a:srgbClr val="333333"/>
                </a:solidFill>
                <a:ea typeface="ＭＳ Ｐゴシック" charset="0"/>
                <a:cs typeface="Arial" charset="0"/>
                <a:sym typeface="Arial" charset="0"/>
              </a:rPr>
              <a:t>Open, secure API for all operations</a:t>
            </a:r>
          </a:p>
        </p:txBody>
      </p:sp>
      <p:pic>
        <p:nvPicPr>
          <p:cNvPr id="27667" name="Picture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1192213"/>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27668"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3108325"/>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27669"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5054600"/>
            <a:ext cx="885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79683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auto">
          <a:xfrm>
            <a:off x="6592079" y="1555769"/>
            <a:ext cx="1371600" cy="2286000"/>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bIns="0" anchor="t" anchorCtr="1"/>
          <a:lstStyle/>
          <a:p>
            <a:pPr>
              <a:spcAft>
                <a:spcPct val="0"/>
              </a:spcAft>
              <a:defRPr/>
            </a:pPr>
            <a:r>
              <a:rPr lang="en-US" sz="1600" b="1" dirty="0" smtClean="0">
                <a:solidFill>
                  <a:srgbClr val="FFFFFF"/>
                </a:solidFill>
                <a:latin typeface="Arial"/>
                <a:ea typeface="ＭＳ Ｐゴシック"/>
              </a:rPr>
              <a:t>Small VM</a:t>
            </a:r>
            <a:endParaRPr lang="en-US" sz="1600" b="1" dirty="0">
              <a:solidFill>
                <a:srgbClr val="FFFFFF"/>
              </a:solidFill>
              <a:latin typeface="Arial"/>
              <a:ea typeface="ＭＳ Ｐゴシック"/>
            </a:endParaRPr>
          </a:p>
        </p:txBody>
      </p:sp>
      <p:sp>
        <p:nvSpPr>
          <p:cNvPr id="56" name="Rounded Rectangle 55"/>
          <p:cNvSpPr/>
          <p:nvPr/>
        </p:nvSpPr>
        <p:spPr bwMode="auto">
          <a:xfrm>
            <a:off x="4718687" y="1555769"/>
            <a:ext cx="1371600" cy="2286000"/>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bIns="0" anchor="t" anchorCtr="1"/>
          <a:lstStyle/>
          <a:p>
            <a:pPr>
              <a:spcAft>
                <a:spcPct val="0"/>
              </a:spcAft>
              <a:defRPr/>
            </a:pPr>
            <a:r>
              <a:rPr lang="en-US" sz="1600" b="1" dirty="0" smtClean="0">
                <a:solidFill>
                  <a:srgbClr val="FFFFFF"/>
                </a:solidFill>
                <a:latin typeface="Arial"/>
                <a:ea typeface="ＭＳ Ｐゴシック"/>
              </a:rPr>
              <a:t>Small VM</a:t>
            </a:r>
            <a:endParaRPr lang="en-US" sz="1600" b="1" dirty="0">
              <a:solidFill>
                <a:srgbClr val="FFFFFF"/>
              </a:solidFill>
              <a:latin typeface="Arial"/>
              <a:ea typeface="ＭＳ Ｐゴシック"/>
            </a:endParaRPr>
          </a:p>
        </p:txBody>
      </p:sp>
      <p:sp>
        <p:nvSpPr>
          <p:cNvPr id="41" name="Rounded Rectangle 40"/>
          <p:cNvSpPr/>
          <p:nvPr/>
        </p:nvSpPr>
        <p:spPr bwMode="auto">
          <a:xfrm>
            <a:off x="995363" y="824249"/>
            <a:ext cx="3200400" cy="3017520"/>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tIns="0" rIns="0" bIns="0" anchor="t" anchorCtr="1"/>
          <a:lstStyle/>
          <a:p>
            <a:pPr>
              <a:spcAft>
                <a:spcPct val="0"/>
              </a:spcAft>
              <a:defRPr/>
            </a:pPr>
            <a:r>
              <a:rPr lang="en-US" sz="1600" b="1" dirty="0" smtClean="0">
                <a:solidFill>
                  <a:srgbClr val="FFFFFF"/>
                </a:solidFill>
                <a:latin typeface="Arial"/>
                <a:ea typeface="ＭＳ Ｐゴシック"/>
              </a:rPr>
              <a:t>Medium Virtual Machine</a:t>
            </a:r>
            <a:endParaRPr lang="en-US" sz="1600" b="1" dirty="0">
              <a:solidFill>
                <a:srgbClr val="FFFFFF"/>
              </a:solidFill>
              <a:latin typeface="Arial"/>
              <a:ea typeface="ＭＳ Ｐゴシック"/>
            </a:endParaRPr>
          </a:p>
        </p:txBody>
      </p:sp>
      <p:sp>
        <p:nvSpPr>
          <p:cNvPr id="2" name="Title 1"/>
          <p:cNvSpPr>
            <a:spLocks noGrp="1"/>
          </p:cNvSpPr>
          <p:nvPr>
            <p:ph type="title"/>
          </p:nvPr>
        </p:nvSpPr>
        <p:spPr/>
        <p:txBody>
          <a:bodyPr/>
          <a:lstStyle/>
          <a:p>
            <a:r>
              <a:rPr lang="en-US" dirty="0" smtClean="0"/>
              <a:t>Deployment Flexibility:</a:t>
            </a:r>
            <a:r>
              <a:rPr lang="en-US" b="0" i="1" dirty="0" smtClean="0"/>
              <a:t> tc Server Instances (virtualized platform)</a:t>
            </a:r>
            <a:endParaRPr lang="en-US" b="0" i="1" dirty="0"/>
          </a:p>
        </p:txBody>
      </p:sp>
      <p:sp>
        <p:nvSpPr>
          <p:cNvPr id="32" name="Rectangle 31"/>
          <p:cNvSpPr/>
          <p:nvPr/>
        </p:nvSpPr>
        <p:spPr>
          <a:xfrm>
            <a:off x="566670" y="5139654"/>
            <a:ext cx="7843233" cy="757130"/>
          </a:xfrm>
          <a:prstGeom prst="rect">
            <a:avLst/>
          </a:prstGeom>
        </p:spPr>
        <p:txBody>
          <a:bodyPr wrap="square">
            <a:spAutoFit/>
          </a:bodyPr>
          <a:lstStyle/>
          <a:p>
            <a:r>
              <a:rPr lang="en-US" sz="1800" i="1" dirty="0" smtClean="0">
                <a:solidFill>
                  <a:srgbClr val="333333"/>
                </a:solidFill>
              </a:rPr>
              <a:t>Complete flexibility to deploy large, medium, and small “machines”</a:t>
            </a:r>
          </a:p>
          <a:p>
            <a:r>
              <a:rPr lang="en-US" sz="1800" i="1" dirty="0" smtClean="0">
                <a:solidFill>
                  <a:srgbClr val="333333"/>
                </a:solidFill>
              </a:rPr>
              <a:t>Lightweight footprint ensures maximum resource utilization</a:t>
            </a:r>
            <a:endParaRPr lang="en-US" sz="1800" i="1" dirty="0">
              <a:solidFill>
                <a:srgbClr val="333333"/>
              </a:solidFill>
            </a:endParaRPr>
          </a:p>
        </p:txBody>
      </p:sp>
      <p:sp>
        <p:nvSpPr>
          <p:cNvPr id="35" name="Rounded Rectangle 34"/>
          <p:cNvSpPr/>
          <p:nvPr/>
        </p:nvSpPr>
        <p:spPr bwMode="auto">
          <a:xfrm>
            <a:off x="1293218" y="3269899"/>
            <a:ext cx="2587752" cy="457200"/>
          </a:xfrm>
          <a:prstGeom prst="roundRect">
            <a:avLst/>
          </a:prstGeom>
          <a:gradFill>
            <a:gsLst>
              <a:gs pos="0">
                <a:schemeClr val="accent2">
                  <a:lumMod val="75000"/>
                  <a:alpha val="87000"/>
                </a:schemeClr>
              </a:gs>
              <a:gs pos="100000">
                <a:srgbClr val="8FD1F0">
                  <a:alpha val="83000"/>
                </a:srgbClr>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nchorCtr="1"/>
          <a:lstStyle/>
          <a:p>
            <a:pPr>
              <a:spcAft>
                <a:spcPct val="0"/>
              </a:spcAft>
              <a:defRPr/>
            </a:pPr>
            <a:r>
              <a:rPr lang="en-US" sz="1400" dirty="0" smtClean="0">
                <a:solidFill>
                  <a:srgbClr val="333333"/>
                </a:solidFill>
                <a:latin typeface="Arial"/>
                <a:ea typeface="ＭＳ Ｐゴシック"/>
              </a:rPr>
              <a:t>Operating System &amp; JVM</a:t>
            </a:r>
            <a:endParaRPr lang="en-US" sz="1400" dirty="0">
              <a:solidFill>
                <a:srgbClr val="333333"/>
              </a:solidFill>
              <a:latin typeface="Arial"/>
              <a:ea typeface="ＭＳ Ｐゴシック"/>
            </a:endParaRPr>
          </a:p>
        </p:txBody>
      </p:sp>
      <p:sp>
        <p:nvSpPr>
          <p:cNvPr id="48" name="Rectangle 47"/>
          <p:cNvSpPr/>
          <p:nvPr/>
        </p:nvSpPr>
        <p:spPr>
          <a:xfrm>
            <a:off x="2299525" y="1534642"/>
            <a:ext cx="609462" cy="461665"/>
          </a:xfrm>
          <a:prstGeom prst="rect">
            <a:avLst/>
          </a:prstGeom>
        </p:spPr>
        <p:txBody>
          <a:bodyPr wrap="none">
            <a:spAutoFit/>
          </a:bodyPr>
          <a:lstStyle/>
          <a:p>
            <a:pPr algn="l">
              <a:spcAft>
                <a:spcPct val="0"/>
              </a:spcAft>
              <a:defRPr/>
            </a:pPr>
            <a:r>
              <a:rPr lang="en-US" b="1" dirty="0" smtClean="0">
                <a:solidFill>
                  <a:srgbClr val="333333"/>
                </a:solidFill>
              </a:rPr>
              <a:t>. . .</a:t>
            </a:r>
            <a:endParaRPr lang="en-US" b="1" dirty="0">
              <a:solidFill>
                <a:srgbClr val="333333"/>
              </a:solidFill>
            </a:endParaRPr>
          </a:p>
        </p:txBody>
      </p:sp>
      <p:sp>
        <p:nvSpPr>
          <p:cNvPr id="36" name="Rounded Rectangle 35"/>
          <p:cNvSpPr/>
          <p:nvPr/>
        </p:nvSpPr>
        <p:spPr bwMode="auto">
          <a:xfrm>
            <a:off x="856701" y="3943353"/>
            <a:ext cx="7315200" cy="45720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nchorCtr="1"/>
          <a:lstStyle/>
          <a:p>
            <a:pPr>
              <a:defRPr/>
            </a:pPr>
            <a:r>
              <a:rPr lang="en-US" sz="1800" dirty="0" smtClean="0">
                <a:solidFill>
                  <a:srgbClr val="333333"/>
                </a:solidFill>
                <a:latin typeface="Arial"/>
                <a:ea typeface="ＭＳ Ｐゴシック"/>
              </a:rPr>
              <a:t>Virtual Infrastructure Platform</a:t>
            </a:r>
          </a:p>
        </p:txBody>
      </p:sp>
      <p:pic>
        <p:nvPicPr>
          <p:cNvPr id="38" name="Picture 8" descr="ICON_Server_flat_Q408.png"/>
          <p:cNvPicPr>
            <a:picLocks/>
          </p:cNvPicPr>
          <p:nvPr/>
        </p:nvPicPr>
        <p:blipFill>
          <a:blip r:embed="rId3" cstate="email"/>
          <a:srcRect/>
          <a:stretch>
            <a:fillRect/>
          </a:stretch>
        </p:blipFill>
        <p:spPr bwMode="auto">
          <a:xfrm>
            <a:off x="856701" y="4488177"/>
            <a:ext cx="1645920" cy="457200"/>
          </a:xfrm>
          <a:prstGeom prst="rect">
            <a:avLst/>
          </a:prstGeom>
          <a:noFill/>
          <a:ln w="9525">
            <a:noFill/>
            <a:miter lim="800000"/>
            <a:headEnd/>
            <a:tailEnd/>
          </a:ln>
        </p:spPr>
      </p:pic>
      <p:pic>
        <p:nvPicPr>
          <p:cNvPr id="42" name="Picture 8" descr="ICON_Server_flat_Q408.png"/>
          <p:cNvPicPr>
            <a:picLocks/>
          </p:cNvPicPr>
          <p:nvPr/>
        </p:nvPicPr>
        <p:blipFill>
          <a:blip r:embed="rId3" cstate="email"/>
          <a:srcRect/>
          <a:stretch>
            <a:fillRect/>
          </a:stretch>
        </p:blipFill>
        <p:spPr bwMode="auto">
          <a:xfrm>
            <a:off x="2746461" y="4488177"/>
            <a:ext cx="1645920" cy="457200"/>
          </a:xfrm>
          <a:prstGeom prst="rect">
            <a:avLst/>
          </a:prstGeom>
          <a:noFill/>
          <a:ln w="9525">
            <a:noFill/>
            <a:miter lim="800000"/>
            <a:headEnd/>
            <a:tailEnd/>
          </a:ln>
        </p:spPr>
      </p:pic>
      <p:pic>
        <p:nvPicPr>
          <p:cNvPr id="44" name="Picture 8" descr="ICON_Server_flat_Q408.png"/>
          <p:cNvPicPr>
            <a:picLocks/>
          </p:cNvPicPr>
          <p:nvPr/>
        </p:nvPicPr>
        <p:blipFill>
          <a:blip r:embed="rId3" cstate="email"/>
          <a:srcRect/>
          <a:stretch>
            <a:fillRect/>
          </a:stretch>
        </p:blipFill>
        <p:spPr bwMode="auto">
          <a:xfrm>
            <a:off x="6525981" y="4488177"/>
            <a:ext cx="1645920" cy="457200"/>
          </a:xfrm>
          <a:prstGeom prst="rect">
            <a:avLst/>
          </a:prstGeom>
          <a:noFill/>
          <a:ln w="9525">
            <a:noFill/>
            <a:miter lim="800000"/>
            <a:headEnd/>
            <a:tailEnd/>
          </a:ln>
        </p:spPr>
      </p:pic>
      <p:sp>
        <p:nvSpPr>
          <p:cNvPr id="68" name="Rounded Rectangle 67"/>
          <p:cNvSpPr/>
          <p:nvPr/>
        </p:nvSpPr>
        <p:spPr bwMode="auto">
          <a:xfrm>
            <a:off x="4946503" y="3254872"/>
            <a:ext cx="914400" cy="457200"/>
          </a:xfrm>
          <a:prstGeom prst="roundRect">
            <a:avLst/>
          </a:prstGeom>
          <a:gradFill>
            <a:gsLst>
              <a:gs pos="0">
                <a:schemeClr val="accent2">
                  <a:lumMod val="75000"/>
                  <a:alpha val="87000"/>
                </a:schemeClr>
              </a:gs>
              <a:gs pos="100000">
                <a:srgbClr val="8FD1F0">
                  <a:alpha val="83000"/>
                </a:srgbClr>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ctr" anchorCtr="1"/>
          <a:lstStyle/>
          <a:p>
            <a:pPr>
              <a:spcAft>
                <a:spcPct val="0"/>
              </a:spcAft>
              <a:defRPr/>
            </a:pPr>
            <a:r>
              <a:rPr lang="en-US" sz="1400" dirty="0" smtClean="0">
                <a:solidFill>
                  <a:srgbClr val="333333"/>
                </a:solidFill>
                <a:latin typeface="Arial"/>
                <a:ea typeface="ＭＳ Ｐゴシック"/>
              </a:rPr>
              <a:t>OS &amp; JVM</a:t>
            </a:r>
            <a:endParaRPr lang="en-US" sz="1400" dirty="0">
              <a:solidFill>
                <a:srgbClr val="333333"/>
              </a:solidFill>
              <a:latin typeface="Arial"/>
              <a:ea typeface="ＭＳ Ｐゴシック"/>
            </a:endParaRPr>
          </a:p>
        </p:txBody>
      </p:sp>
      <p:pic>
        <p:nvPicPr>
          <p:cNvPr id="70" name="Picture 8" descr="ICON_Server_flat_Q408.png"/>
          <p:cNvPicPr>
            <a:picLocks/>
          </p:cNvPicPr>
          <p:nvPr/>
        </p:nvPicPr>
        <p:blipFill>
          <a:blip r:embed="rId3" cstate="email"/>
          <a:srcRect/>
          <a:stretch>
            <a:fillRect/>
          </a:stretch>
        </p:blipFill>
        <p:spPr bwMode="auto">
          <a:xfrm>
            <a:off x="4636221" y="4488177"/>
            <a:ext cx="1645920" cy="457200"/>
          </a:xfrm>
          <a:prstGeom prst="rect">
            <a:avLst/>
          </a:prstGeom>
          <a:noFill/>
          <a:ln w="9525">
            <a:noFill/>
            <a:miter lim="800000"/>
            <a:headEnd/>
            <a:tailEnd/>
          </a:ln>
        </p:spPr>
      </p:pic>
      <p:grpSp>
        <p:nvGrpSpPr>
          <p:cNvPr id="3" name="Group 99"/>
          <p:cNvGrpSpPr/>
          <p:nvPr/>
        </p:nvGrpSpPr>
        <p:grpSpPr>
          <a:xfrm>
            <a:off x="4957590" y="1982108"/>
            <a:ext cx="914400" cy="320040"/>
            <a:chOff x="5205184" y="1711649"/>
            <a:chExt cx="914400" cy="320040"/>
          </a:xfrm>
        </p:grpSpPr>
        <p:pic>
          <p:nvPicPr>
            <p:cNvPr id="95" name="Picture 94" descr="app2.png"/>
            <p:cNvPicPr>
              <a:picLocks noChangeAspect="1"/>
            </p:cNvPicPr>
            <p:nvPr/>
          </p:nvPicPr>
          <p:blipFill>
            <a:blip r:embed="rId4" cstate="email"/>
            <a:srcRect/>
            <a:stretch>
              <a:fillRect/>
            </a:stretch>
          </p:blipFill>
          <p:spPr bwMode="auto">
            <a:xfrm>
              <a:off x="5205184" y="1711649"/>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96" name="Picture 95" descr="app2.png"/>
            <p:cNvPicPr>
              <a:picLocks noChangeAspect="1"/>
            </p:cNvPicPr>
            <p:nvPr/>
          </p:nvPicPr>
          <p:blipFill>
            <a:blip r:embed="rId4" cstate="email"/>
            <a:srcRect/>
            <a:stretch>
              <a:fillRect/>
            </a:stretch>
          </p:blipFill>
          <p:spPr bwMode="auto">
            <a:xfrm>
              <a:off x="5799544" y="1711649"/>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4" name="Group 102"/>
          <p:cNvGrpSpPr/>
          <p:nvPr/>
        </p:nvGrpSpPr>
        <p:grpSpPr>
          <a:xfrm>
            <a:off x="6835776" y="1967081"/>
            <a:ext cx="914400" cy="320040"/>
            <a:chOff x="5205184" y="1711649"/>
            <a:chExt cx="914400" cy="320040"/>
          </a:xfrm>
        </p:grpSpPr>
        <p:pic>
          <p:nvPicPr>
            <p:cNvPr id="105" name="Picture 104" descr="app2.png"/>
            <p:cNvPicPr>
              <a:picLocks noChangeAspect="1"/>
            </p:cNvPicPr>
            <p:nvPr/>
          </p:nvPicPr>
          <p:blipFill>
            <a:blip r:embed="rId4" cstate="email"/>
            <a:srcRect/>
            <a:stretch>
              <a:fillRect/>
            </a:stretch>
          </p:blipFill>
          <p:spPr bwMode="auto">
            <a:xfrm>
              <a:off x="5205184" y="1711649"/>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106" name="Picture 105" descr="app2.png"/>
            <p:cNvPicPr>
              <a:picLocks noChangeAspect="1"/>
            </p:cNvPicPr>
            <p:nvPr/>
          </p:nvPicPr>
          <p:blipFill>
            <a:blip r:embed="rId4" cstate="email"/>
            <a:srcRect/>
            <a:stretch>
              <a:fillRect/>
            </a:stretch>
          </p:blipFill>
          <p:spPr bwMode="auto">
            <a:xfrm>
              <a:off x="5799544" y="1711649"/>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5" name="Group 42"/>
          <p:cNvGrpSpPr/>
          <p:nvPr/>
        </p:nvGrpSpPr>
        <p:grpSpPr>
          <a:xfrm>
            <a:off x="1320345" y="1287889"/>
            <a:ext cx="1035675" cy="1371600"/>
            <a:chOff x="1320345" y="1287889"/>
            <a:chExt cx="1035675" cy="1371600"/>
          </a:xfrm>
        </p:grpSpPr>
        <p:grpSp>
          <p:nvGrpSpPr>
            <p:cNvPr id="6" name="Group 70"/>
            <p:cNvGrpSpPr/>
            <p:nvPr/>
          </p:nvGrpSpPr>
          <p:grpSpPr>
            <a:xfrm>
              <a:off x="1320345" y="1287889"/>
              <a:ext cx="1035675" cy="1371600"/>
              <a:chOff x="1320345" y="1159099"/>
              <a:chExt cx="1035675" cy="1371600"/>
            </a:xfrm>
          </p:grpSpPr>
          <p:sp>
            <p:nvSpPr>
              <p:cNvPr id="72" name="Rounded Rectangle 71"/>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nchorCtr="1"/>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7" name="Group 17"/>
              <p:cNvGrpSpPr/>
              <p:nvPr/>
            </p:nvGrpSpPr>
            <p:grpSpPr>
              <a:xfrm>
                <a:off x="1472422" y="1709505"/>
                <a:ext cx="731520" cy="320040"/>
                <a:chOff x="1137439" y="2336287"/>
                <a:chExt cx="731520" cy="320040"/>
              </a:xfrm>
            </p:grpSpPr>
            <p:pic>
              <p:nvPicPr>
                <p:cNvPr id="75" name="Picture 74"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76" name="Picture 75"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sp>
          <p:nvSpPr>
            <p:cNvPr id="39" name="Rounded Rectangle 38"/>
            <p:cNvSpPr/>
            <p:nvPr/>
          </p:nvSpPr>
          <p:spPr bwMode="auto">
            <a:xfrm>
              <a:off x="1473591" y="2234648"/>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nchorCtr="1"/>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grpSp>
      <p:grpSp>
        <p:nvGrpSpPr>
          <p:cNvPr id="8" name="Group 44"/>
          <p:cNvGrpSpPr/>
          <p:nvPr/>
        </p:nvGrpSpPr>
        <p:grpSpPr>
          <a:xfrm>
            <a:off x="2850798" y="1287889"/>
            <a:ext cx="1035675" cy="1371600"/>
            <a:chOff x="2850798" y="1287889"/>
            <a:chExt cx="1035675" cy="1371600"/>
          </a:xfrm>
        </p:grpSpPr>
        <p:grpSp>
          <p:nvGrpSpPr>
            <p:cNvPr id="9" name="Group 76"/>
            <p:cNvGrpSpPr/>
            <p:nvPr/>
          </p:nvGrpSpPr>
          <p:grpSpPr>
            <a:xfrm>
              <a:off x="2850798" y="1287889"/>
              <a:ext cx="1035675" cy="1371600"/>
              <a:chOff x="2850798" y="1159099"/>
              <a:chExt cx="1035675" cy="1371600"/>
            </a:xfrm>
          </p:grpSpPr>
          <p:sp>
            <p:nvSpPr>
              <p:cNvPr id="78" name="Rounded Rectangle 77"/>
              <p:cNvSpPr/>
              <p:nvPr/>
            </p:nvSpPr>
            <p:spPr bwMode="auto">
              <a:xfrm>
                <a:off x="2850798"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nchorCtr="1"/>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m</a:t>
                </a:r>
                <a:endParaRPr lang="en-US" sz="1400" dirty="0">
                  <a:solidFill>
                    <a:srgbClr val="333333"/>
                  </a:solidFill>
                  <a:latin typeface="Arial"/>
                  <a:ea typeface="ＭＳ Ｐゴシック"/>
                </a:endParaRPr>
              </a:p>
            </p:txBody>
          </p:sp>
          <p:grpSp>
            <p:nvGrpSpPr>
              <p:cNvPr id="10" name="Group 17"/>
              <p:cNvGrpSpPr/>
              <p:nvPr/>
            </p:nvGrpSpPr>
            <p:grpSpPr>
              <a:xfrm>
                <a:off x="3002875" y="1722389"/>
                <a:ext cx="731520" cy="320040"/>
                <a:chOff x="1137439" y="2336287"/>
                <a:chExt cx="731520" cy="320040"/>
              </a:xfrm>
            </p:grpSpPr>
            <p:pic>
              <p:nvPicPr>
                <p:cNvPr id="81" name="Picture 80"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82" name="Picture 81"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sp>
          <p:nvSpPr>
            <p:cNvPr id="40" name="Rounded Rectangle 39"/>
            <p:cNvSpPr/>
            <p:nvPr/>
          </p:nvSpPr>
          <p:spPr bwMode="auto">
            <a:xfrm>
              <a:off x="3004655" y="2246368"/>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nchorCtr="1"/>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grpSp>
      <p:sp>
        <p:nvSpPr>
          <p:cNvPr id="47" name="Rounded Rectangle 46"/>
          <p:cNvSpPr/>
          <p:nvPr/>
        </p:nvSpPr>
        <p:spPr bwMode="auto">
          <a:xfrm>
            <a:off x="4946503" y="2396428"/>
            <a:ext cx="91440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nchorCtr="1"/>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
        <p:nvSpPr>
          <p:cNvPr id="49" name="Rounded Rectangle 48"/>
          <p:cNvSpPr/>
          <p:nvPr/>
        </p:nvSpPr>
        <p:spPr bwMode="auto">
          <a:xfrm>
            <a:off x="1293218" y="2734052"/>
            <a:ext cx="2587752" cy="45720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lIns="0" rIns="0" anchor="ctr" anchorCtr="1"/>
          <a:lstStyle/>
          <a:p>
            <a:pPr>
              <a:spcAft>
                <a:spcPct val="0"/>
              </a:spcAft>
              <a:defRPr/>
            </a:pPr>
            <a:r>
              <a:rPr lang="en-US" sz="1400" dirty="0" smtClean="0">
                <a:solidFill>
                  <a:srgbClr val="FFFFFF"/>
                </a:solidFill>
                <a:latin typeface="Arial"/>
                <a:ea typeface="ＭＳ Ｐゴシック"/>
              </a:rPr>
              <a:t>tc Server</a:t>
            </a:r>
          </a:p>
          <a:p>
            <a:pPr>
              <a:spcAft>
                <a:spcPct val="0"/>
              </a:spcAft>
              <a:defRPr/>
            </a:pPr>
            <a:r>
              <a:rPr lang="en-US" sz="1000" dirty="0" smtClean="0">
                <a:solidFill>
                  <a:srgbClr val="FFFFFF"/>
                </a:solidFill>
                <a:latin typeface="Arial"/>
                <a:ea typeface="ＭＳ Ｐゴシック"/>
              </a:rPr>
              <a:t>(shared binaries)</a:t>
            </a:r>
            <a:endParaRPr lang="en-US" sz="1400" dirty="0">
              <a:solidFill>
                <a:srgbClr val="FFFFFF"/>
              </a:solidFill>
              <a:latin typeface="Arial"/>
              <a:ea typeface="ＭＳ Ｐゴシック"/>
            </a:endParaRPr>
          </a:p>
        </p:txBody>
      </p:sp>
      <p:sp>
        <p:nvSpPr>
          <p:cNvPr id="50" name="Rounded Rectangle 49"/>
          <p:cNvSpPr/>
          <p:nvPr/>
        </p:nvSpPr>
        <p:spPr bwMode="auto">
          <a:xfrm>
            <a:off x="4946503" y="2816114"/>
            <a:ext cx="91440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lIns="0" rIns="0" anchor="ctr" anchorCtr="1"/>
          <a:lstStyle/>
          <a:p>
            <a:pPr>
              <a:spcAft>
                <a:spcPct val="0"/>
              </a:spcAft>
              <a:defRPr/>
            </a:pPr>
            <a:r>
              <a:rPr lang="en-US" sz="1400" dirty="0" smtClean="0">
                <a:solidFill>
                  <a:srgbClr val="FFFFFF"/>
                </a:solidFill>
                <a:latin typeface="Arial"/>
                <a:ea typeface="ＭＳ Ｐゴシック"/>
              </a:rPr>
              <a:t>tc Server</a:t>
            </a:r>
            <a:endParaRPr lang="en-US" sz="1400" dirty="0">
              <a:solidFill>
                <a:srgbClr val="FFFFFF"/>
              </a:solidFill>
              <a:latin typeface="Arial"/>
              <a:ea typeface="ＭＳ Ｐゴシック"/>
            </a:endParaRPr>
          </a:p>
        </p:txBody>
      </p:sp>
      <p:sp>
        <p:nvSpPr>
          <p:cNvPr id="51" name="Rounded Rectangle 50"/>
          <p:cNvSpPr/>
          <p:nvPr/>
        </p:nvSpPr>
        <p:spPr bwMode="auto">
          <a:xfrm>
            <a:off x="6815199" y="3238456"/>
            <a:ext cx="914400" cy="457200"/>
          </a:xfrm>
          <a:prstGeom prst="roundRect">
            <a:avLst/>
          </a:prstGeom>
          <a:gradFill>
            <a:gsLst>
              <a:gs pos="0">
                <a:schemeClr val="accent2">
                  <a:lumMod val="75000"/>
                  <a:alpha val="87000"/>
                </a:schemeClr>
              </a:gs>
              <a:gs pos="100000">
                <a:srgbClr val="8FD1F0">
                  <a:alpha val="83000"/>
                </a:srgbClr>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ctr" anchorCtr="1"/>
          <a:lstStyle/>
          <a:p>
            <a:pPr>
              <a:spcAft>
                <a:spcPct val="0"/>
              </a:spcAft>
              <a:defRPr/>
            </a:pPr>
            <a:r>
              <a:rPr lang="en-US" sz="1400" dirty="0" smtClean="0">
                <a:solidFill>
                  <a:srgbClr val="333333"/>
                </a:solidFill>
                <a:latin typeface="Arial"/>
                <a:ea typeface="ＭＳ Ｐゴシック"/>
              </a:rPr>
              <a:t>OS &amp; JVM</a:t>
            </a:r>
            <a:endParaRPr lang="en-US" sz="1400" dirty="0">
              <a:solidFill>
                <a:srgbClr val="333333"/>
              </a:solidFill>
              <a:latin typeface="Arial"/>
              <a:ea typeface="ＭＳ Ｐゴシック"/>
            </a:endParaRPr>
          </a:p>
        </p:txBody>
      </p:sp>
      <p:sp>
        <p:nvSpPr>
          <p:cNvPr id="52" name="Rounded Rectangle 51"/>
          <p:cNvSpPr/>
          <p:nvPr/>
        </p:nvSpPr>
        <p:spPr bwMode="auto">
          <a:xfrm>
            <a:off x="6815199" y="2380012"/>
            <a:ext cx="91440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nchorCtr="1"/>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
        <p:nvSpPr>
          <p:cNvPr id="53" name="Rounded Rectangle 52"/>
          <p:cNvSpPr/>
          <p:nvPr/>
        </p:nvSpPr>
        <p:spPr bwMode="auto">
          <a:xfrm>
            <a:off x="6815199" y="2799698"/>
            <a:ext cx="91440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lIns="0" rIns="0" anchor="ctr" anchorCtr="1"/>
          <a:lstStyle/>
          <a:p>
            <a:pPr>
              <a:spcAft>
                <a:spcPct val="0"/>
              </a:spcAft>
              <a:defRPr/>
            </a:pPr>
            <a:r>
              <a:rPr lang="en-US" sz="1400" dirty="0" smtClean="0">
                <a:solidFill>
                  <a:srgbClr val="FFFFFF"/>
                </a:solidFill>
                <a:latin typeface="Arial"/>
                <a:ea typeface="ＭＳ Ｐゴシック"/>
              </a:rPr>
              <a:t>tc Server</a:t>
            </a:r>
            <a:endParaRPr lang="en-US" sz="1400" dirty="0">
              <a:solidFill>
                <a:srgbClr val="FFFFFF"/>
              </a:solidFill>
              <a:latin typeface="Arial"/>
              <a:ea typeface="ＭＳ Ｐゴシック"/>
            </a:endParaRPr>
          </a:p>
        </p:txBody>
      </p:sp>
    </p:spTree>
    <p:extLst>
      <p:ext uri="{BB962C8B-B14F-4D97-AF65-F5344CB8AC3E}">
        <p14:creationId xmlns:p14="http://schemas.microsoft.com/office/powerpoint/2010/main" val="3203247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a:t>
            </a:r>
            <a:r>
              <a:rPr lang="en-US" smtClean="0"/>
              <a:t>Flexibility:</a:t>
            </a:r>
            <a:r>
              <a:rPr lang="en-US" b="0" i="1" smtClean="0"/>
              <a:t> Distribute or Combine</a:t>
            </a:r>
            <a:endParaRPr lang="en-US" b="0" i="1" dirty="0"/>
          </a:p>
        </p:txBody>
      </p:sp>
      <p:pic>
        <p:nvPicPr>
          <p:cNvPr id="34" name="Picture 8" descr="ICON_Server_flat_Q408.png"/>
          <p:cNvPicPr>
            <a:picLocks noChangeAspect="1"/>
          </p:cNvPicPr>
          <p:nvPr/>
        </p:nvPicPr>
        <p:blipFill>
          <a:blip r:embed="rId3" cstate="print"/>
          <a:srcRect/>
          <a:stretch>
            <a:fillRect/>
          </a:stretch>
        </p:blipFill>
        <p:spPr bwMode="auto">
          <a:xfrm>
            <a:off x="1318821" y="4378887"/>
            <a:ext cx="6400800" cy="694098"/>
          </a:xfrm>
          <a:prstGeom prst="rect">
            <a:avLst/>
          </a:prstGeom>
          <a:noFill/>
          <a:ln w="9525">
            <a:noFill/>
            <a:miter lim="800000"/>
            <a:headEnd/>
            <a:tailEnd/>
          </a:ln>
        </p:spPr>
      </p:pic>
      <p:sp>
        <p:nvSpPr>
          <p:cNvPr id="35" name="Rounded Rectangle 34"/>
          <p:cNvSpPr/>
          <p:nvPr/>
        </p:nvSpPr>
        <p:spPr bwMode="auto">
          <a:xfrm>
            <a:off x="1320345" y="3758413"/>
            <a:ext cx="6400800" cy="548640"/>
          </a:xfrm>
          <a:prstGeom prst="roundRect">
            <a:avLst/>
          </a:prstGeom>
          <a:gradFill>
            <a:gsLst>
              <a:gs pos="0">
                <a:schemeClr val="accent2">
                  <a:lumMod val="75000"/>
                  <a:alpha val="87000"/>
                </a:schemeClr>
              </a:gs>
              <a:gs pos="100000">
                <a:srgbClr val="8FD1F0">
                  <a:alpha val="83000"/>
                </a:srgbClr>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333333"/>
                </a:solidFill>
                <a:latin typeface="Arial"/>
                <a:ea typeface="ＭＳ Ｐゴシック"/>
              </a:rPr>
              <a:t>Operating System &amp; JVM</a:t>
            </a:r>
            <a:endParaRPr lang="en-US" sz="1400" dirty="0">
              <a:solidFill>
                <a:srgbClr val="333333"/>
              </a:solidFill>
              <a:latin typeface="Arial"/>
              <a:ea typeface="ＭＳ Ｐゴシック"/>
            </a:endParaRPr>
          </a:p>
        </p:txBody>
      </p:sp>
      <p:sp>
        <p:nvSpPr>
          <p:cNvPr id="48" name="Rectangle 47"/>
          <p:cNvSpPr/>
          <p:nvPr/>
        </p:nvSpPr>
        <p:spPr>
          <a:xfrm>
            <a:off x="2299525" y="2023156"/>
            <a:ext cx="609462" cy="461665"/>
          </a:xfrm>
          <a:prstGeom prst="rect">
            <a:avLst/>
          </a:prstGeom>
        </p:spPr>
        <p:txBody>
          <a:bodyPr wrap="none">
            <a:spAutoFit/>
          </a:bodyPr>
          <a:lstStyle/>
          <a:p>
            <a:pPr algn="l">
              <a:spcAft>
                <a:spcPct val="0"/>
              </a:spcAft>
              <a:defRPr/>
            </a:pPr>
            <a:r>
              <a:rPr lang="en-US" b="1" dirty="0" smtClean="0">
                <a:solidFill>
                  <a:srgbClr val="333333"/>
                </a:solidFill>
              </a:rPr>
              <a:t>. . .</a:t>
            </a:r>
            <a:endParaRPr lang="en-US" b="1" dirty="0">
              <a:solidFill>
                <a:srgbClr val="333333"/>
              </a:solidFill>
            </a:endParaRPr>
          </a:p>
        </p:txBody>
      </p:sp>
      <p:sp>
        <p:nvSpPr>
          <p:cNvPr id="63" name="Rectangle 62"/>
          <p:cNvSpPr/>
          <p:nvPr/>
        </p:nvSpPr>
        <p:spPr>
          <a:xfrm>
            <a:off x="4177694" y="3128592"/>
            <a:ext cx="609462" cy="461665"/>
          </a:xfrm>
          <a:prstGeom prst="rect">
            <a:avLst/>
          </a:prstGeom>
        </p:spPr>
        <p:txBody>
          <a:bodyPr wrap="none">
            <a:spAutoFit/>
          </a:bodyPr>
          <a:lstStyle/>
          <a:p>
            <a:pPr algn="l">
              <a:spcAft>
                <a:spcPct val="0"/>
              </a:spcAft>
              <a:defRPr/>
            </a:pPr>
            <a:r>
              <a:rPr lang="en-US" b="1" dirty="0" smtClean="0">
                <a:solidFill>
                  <a:srgbClr val="333333"/>
                </a:solidFill>
              </a:rPr>
              <a:t>. . .</a:t>
            </a:r>
            <a:endParaRPr lang="en-US" b="1" dirty="0">
              <a:solidFill>
                <a:srgbClr val="333333"/>
              </a:solidFill>
            </a:endParaRPr>
          </a:p>
        </p:txBody>
      </p:sp>
      <p:grpSp>
        <p:nvGrpSpPr>
          <p:cNvPr id="79" name="Group 78"/>
          <p:cNvGrpSpPr/>
          <p:nvPr/>
        </p:nvGrpSpPr>
        <p:grpSpPr>
          <a:xfrm>
            <a:off x="5117502" y="1776403"/>
            <a:ext cx="2587752" cy="1371600"/>
            <a:chOff x="5117502" y="1159099"/>
            <a:chExt cx="2587752" cy="1371600"/>
          </a:xfrm>
        </p:grpSpPr>
        <p:sp>
          <p:nvSpPr>
            <p:cNvPr id="64" name="Rounded Rectangle 63"/>
            <p:cNvSpPr/>
            <p:nvPr/>
          </p:nvSpPr>
          <p:spPr bwMode="auto">
            <a:xfrm>
              <a:off x="5117502" y="1159099"/>
              <a:ext cx="2587752"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X</a:t>
              </a:r>
              <a:endParaRPr lang="en-US" sz="1400" dirty="0">
                <a:solidFill>
                  <a:srgbClr val="333333"/>
                </a:solidFill>
                <a:latin typeface="Arial"/>
                <a:ea typeface="ＭＳ Ｐゴシック"/>
              </a:endParaRPr>
            </a:p>
          </p:txBody>
        </p:sp>
        <p:grpSp>
          <p:nvGrpSpPr>
            <p:cNvPr id="65" name="Group 17"/>
            <p:cNvGrpSpPr/>
            <p:nvPr/>
          </p:nvGrpSpPr>
          <p:grpSpPr>
            <a:xfrm>
              <a:off x="5205184" y="1711649"/>
              <a:ext cx="731520" cy="320040"/>
              <a:chOff x="1137439" y="2336287"/>
              <a:chExt cx="731520" cy="320040"/>
            </a:xfrm>
          </p:grpSpPr>
          <p:pic>
            <p:nvPicPr>
              <p:cNvPr id="67" name="Picture 66"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68" name="Picture 67"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69" name="Group 17"/>
            <p:cNvGrpSpPr/>
            <p:nvPr/>
          </p:nvGrpSpPr>
          <p:grpSpPr>
            <a:xfrm>
              <a:off x="6041245" y="1711649"/>
              <a:ext cx="731520" cy="320040"/>
              <a:chOff x="1137439" y="2336287"/>
              <a:chExt cx="731520" cy="320040"/>
            </a:xfrm>
          </p:grpSpPr>
          <p:pic>
            <p:nvPicPr>
              <p:cNvPr id="71" name="Picture 70"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72" name="Picture 71"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73" name="Group 17"/>
            <p:cNvGrpSpPr/>
            <p:nvPr/>
          </p:nvGrpSpPr>
          <p:grpSpPr>
            <a:xfrm>
              <a:off x="6877306" y="1711649"/>
              <a:ext cx="731520" cy="320040"/>
              <a:chOff x="1137439" y="2336287"/>
              <a:chExt cx="731520" cy="320040"/>
            </a:xfrm>
          </p:grpSpPr>
          <p:pic>
            <p:nvPicPr>
              <p:cNvPr id="75" name="Picture 74"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76" name="Picture 75"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grpSp>
        <p:nvGrpSpPr>
          <p:cNvPr id="36" name="Group 35"/>
          <p:cNvGrpSpPr/>
          <p:nvPr/>
        </p:nvGrpSpPr>
        <p:grpSpPr>
          <a:xfrm>
            <a:off x="1320345" y="1776403"/>
            <a:ext cx="1035675" cy="1371600"/>
            <a:chOff x="1320345" y="1287889"/>
            <a:chExt cx="1035675" cy="1371600"/>
          </a:xfrm>
        </p:grpSpPr>
        <p:grpSp>
          <p:nvGrpSpPr>
            <p:cNvPr id="42" name="Group 70"/>
            <p:cNvGrpSpPr/>
            <p:nvPr/>
          </p:nvGrpSpPr>
          <p:grpSpPr>
            <a:xfrm>
              <a:off x="1320345" y="1287889"/>
              <a:ext cx="1035675" cy="1371600"/>
              <a:chOff x="1320345" y="1159099"/>
              <a:chExt cx="1035675" cy="1371600"/>
            </a:xfrm>
          </p:grpSpPr>
          <p:sp>
            <p:nvSpPr>
              <p:cNvPr id="51" name="Rounded Rectangle 50"/>
              <p:cNvSpPr/>
              <p:nvPr/>
            </p:nvSpPr>
            <p:spPr bwMode="auto">
              <a:xfrm>
                <a:off x="1320345"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1</a:t>
                </a:r>
                <a:endParaRPr lang="en-US" sz="1400" dirty="0">
                  <a:solidFill>
                    <a:srgbClr val="333333"/>
                  </a:solidFill>
                  <a:latin typeface="Arial"/>
                  <a:ea typeface="ＭＳ Ｐゴシック"/>
                </a:endParaRPr>
              </a:p>
            </p:txBody>
          </p:sp>
          <p:grpSp>
            <p:nvGrpSpPr>
              <p:cNvPr id="52" name="Group 17"/>
              <p:cNvGrpSpPr/>
              <p:nvPr/>
            </p:nvGrpSpPr>
            <p:grpSpPr>
              <a:xfrm>
                <a:off x="1472422" y="1709505"/>
                <a:ext cx="731520" cy="320040"/>
                <a:chOff x="1137439" y="2336287"/>
                <a:chExt cx="731520" cy="320040"/>
              </a:xfrm>
            </p:grpSpPr>
            <p:pic>
              <p:nvPicPr>
                <p:cNvPr id="53" name="Picture 52"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54" name="Picture 53"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sp>
          <p:nvSpPr>
            <p:cNvPr id="50" name="Rounded Rectangle 49"/>
            <p:cNvSpPr/>
            <p:nvPr/>
          </p:nvSpPr>
          <p:spPr bwMode="auto">
            <a:xfrm>
              <a:off x="1473591" y="2234648"/>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grpSp>
      <p:grpSp>
        <p:nvGrpSpPr>
          <p:cNvPr id="55" name="Group 54"/>
          <p:cNvGrpSpPr/>
          <p:nvPr/>
        </p:nvGrpSpPr>
        <p:grpSpPr>
          <a:xfrm>
            <a:off x="2850798" y="1776403"/>
            <a:ext cx="1035675" cy="1371600"/>
            <a:chOff x="2850798" y="1287889"/>
            <a:chExt cx="1035675" cy="1371600"/>
          </a:xfrm>
        </p:grpSpPr>
        <p:grpSp>
          <p:nvGrpSpPr>
            <p:cNvPr id="56" name="Group 76"/>
            <p:cNvGrpSpPr/>
            <p:nvPr/>
          </p:nvGrpSpPr>
          <p:grpSpPr>
            <a:xfrm>
              <a:off x="2850798" y="1287889"/>
              <a:ext cx="1035675" cy="1371600"/>
              <a:chOff x="2850798" y="1159099"/>
              <a:chExt cx="1035675" cy="1371600"/>
            </a:xfrm>
          </p:grpSpPr>
          <p:sp>
            <p:nvSpPr>
              <p:cNvPr id="58" name="Rounded Rectangle 57"/>
              <p:cNvSpPr/>
              <p:nvPr/>
            </p:nvSpPr>
            <p:spPr bwMode="auto">
              <a:xfrm>
                <a:off x="2850798" y="1159099"/>
                <a:ext cx="1035675" cy="1371600"/>
              </a:xfrm>
              <a:prstGeom prst="roundRect">
                <a:avLst/>
              </a:prstGeom>
              <a:solidFill>
                <a:schemeClr val="bg1"/>
              </a:solidFill>
              <a:ln w="28575">
                <a:solidFill>
                  <a:srgbClr val="A6A6A6"/>
                </a:solidFill>
                <a:prstDash val="solid"/>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lIns="0" rIns="0" anchor="t"/>
              <a:lstStyle/>
              <a:p>
                <a:pPr>
                  <a:spcAft>
                    <a:spcPct val="0"/>
                  </a:spcAft>
                  <a:defRPr/>
                </a:pPr>
                <a:r>
                  <a:rPr lang="en-US" sz="1400" dirty="0" smtClean="0">
                    <a:solidFill>
                      <a:srgbClr val="333333"/>
                    </a:solidFill>
                    <a:latin typeface="Arial"/>
                    <a:ea typeface="ＭＳ Ｐゴシック"/>
                  </a:rPr>
                  <a:t>tc Server</a:t>
                </a:r>
              </a:p>
              <a:p>
                <a:pPr>
                  <a:spcAft>
                    <a:spcPct val="0"/>
                  </a:spcAft>
                  <a:defRPr/>
                </a:pPr>
                <a:r>
                  <a:rPr lang="en-US" sz="1400" dirty="0" smtClean="0">
                    <a:solidFill>
                      <a:srgbClr val="333333"/>
                    </a:solidFill>
                    <a:latin typeface="Arial"/>
                    <a:ea typeface="ＭＳ Ｐゴシック"/>
                  </a:rPr>
                  <a:t>Instance m</a:t>
                </a:r>
                <a:endParaRPr lang="en-US" sz="1400" dirty="0">
                  <a:solidFill>
                    <a:srgbClr val="333333"/>
                  </a:solidFill>
                  <a:latin typeface="Arial"/>
                  <a:ea typeface="ＭＳ Ｐゴシック"/>
                </a:endParaRPr>
              </a:p>
            </p:txBody>
          </p:sp>
          <p:grpSp>
            <p:nvGrpSpPr>
              <p:cNvPr id="59" name="Group 17"/>
              <p:cNvGrpSpPr/>
              <p:nvPr/>
            </p:nvGrpSpPr>
            <p:grpSpPr>
              <a:xfrm>
                <a:off x="3002875" y="1722389"/>
                <a:ext cx="731520" cy="320040"/>
                <a:chOff x="1137439" y="2336287"/>
                <a:chExt cx="731520" cy="320040"/>
              </a:xfrm>
            </p:grpSpPr>
            <p:pic>
              <p:nvPicPr>
                <p:cNvPr id="60" name="Picture 59" descr="app2.png"/>
                <p:cNvPicPr>
                  <a:picLocks noChangeAspect="1"/>
                </p:cNvPicPr>
                <p:nvPr/>
              </p:nvPicPr>
              <p:blipFill>
                <a:blip r:embed="rId4" cstate="email"/>
                <a:srcRect/>
                <a:stretch>
                  <a:fillRect/>
                </a:stretch>
              </p:blipFill>
              <p:spPr bwMode="auto">
                <a:xfrm>
                  <a:off x="113743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pic>
              <p:nvPicPr>
                <p:cNvPr id="61" name="Picture 60" descr="app2.png"/>
                <p:cNvPicPr>
                  <a:picLocks noChangeAspect="1"/>
                </p:cNvPicPr>
                <p:nvPr/>
              </p:nvPicPr>
              <p:blipFill>
                <a:blip r:embed="rId4" cstate="email"/>
                <a:srcRect/>
                <a:stretch>
                  <a:fillRect/>
                </a:stretch>
              </p:blipFill>
              <p:spPr bwMode="auto">
                <a:xfrm>
                  <a:off x="1548919" y="2336287"/>
                  <a:ext cx="320040" cy="320040"/>
                </a:xfrm>
                <a:prstGeom prst="rect">
                  <a:avLst/>
                </a:prstGeom>
                <a:noFill/>
                <a:ln w="9525">
                  <a:noFill/>
                  <a:miter lim="800000"/>
                  <a:headEnd/>
                  <a:tailEnd/>
                </a:ln>
                <a:effectLst>
                  <a:outerShdw dist="38100" dir="5400000" algn="t" rotWithShape="0">
                    <a:srgbClr val="000000">
                      <a:alpha val="39999"/>
                    </a:srgbClr>
                  </a:outerShdw>
                </a:effectLst>
              </p:spPr>
            </p:pic>
          </p:grpSp>
        </p:grpSp>
        <p:sp>
          <p:nvSpPr>
            <p:cNvPr id="57" name="Rounded Rectangle 56"/>
            <p:cNvSpPr/>
            <p:nvPr/>
          </p:nvSpPr>
          <p:spPr bwMode="auto">
            <a:xfrm>
              <a:off x="3004655" y="2246368"/>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grpSp>
      <p:sp>
        <p:nvSpPr>
          <p:cNvPr id="62" name="Rounded Rectangle 61"/>
          <p:cNvSpPr/>
          <p:nvPr/>
        </p:nvSpPr>
        <p:spPr bwMode="auto">
          <a:xfrm>
            <a:off x="5210938" y="2730193"/>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
        <p:nvSpPr>
          <p:cNvPr id="80" name="Rounded Rectangle 79"/>
          <p:cNvSpPr/>
          <p:nvPr/>
        </p:nvSpPr>
        <p:spPr bwMode="auto">
          <a:xfrm>
            <a:off x="6038588" y="2730193"/>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
        <p:nvSpPr>
          <p:cNvPr id="81" name="Rounded Rectangle 80"/>
          <p:cNvSpPr/>
          <p:nvPr/>
        </p:nvSpPr>
        <p:spPr bwMode="auto">
          <a:xfrm>
            <a:off x="6866237" y="2730193"/>
            <a:ext cx="731520" cy="36576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latin typeface="Arial"/>
                <a:ea typeface="ＭＳ Ｐゴシック"/>
              </a:rPr>
              <a:t>Spring</a:t>
            </a:r>
            <a:endParaRPr lang="en-US" sz="1400" dirty="0">
              <a:solidFill>
                <a:srgbClr val="FFFFFF"/>
              </a:solidFill>
              <a:latin typeface="Arial"/>
              <a:ea typeface="ＭＳ Ｐゴシック"/>
            </a:endParaRPr>
          </a:p>
        </p:txBody>
      </p:sp>
      <p:sp>
        <p:nvSpPr>
          <p:cNvPr id="83" name="Rounded Rectangle 82"/>
          <p:cNvSpPr/>
          <p:nvPr/>
        </p:nvSpPr>
        <p:spPr bwMode="auto">
          <a:xfrm>
            <a:off x="1293218" y="3222566"/>
            <a:ext cx="2587752" cy="45720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lIns="0" rIns="0" anchor="ctr"/>
          <a:lstStyle/>
          <a:p>
            <a:pPr>
              <a:spcAft>
                <a:spcPct val="0"/>
              </a:spcAft>
              <a:defRPr/>
            </a:pPr>
            <a:r>
              <a:rPr lang="en-US" sz="1400" dirty="0" smtClean="0">
                <a:solidFill>
                  <a:srgbClr val="FFFFFF"/>
                </a:solidFill>
                <a:latin typeface="Arial"/>
                <a:ea typeface="ＭＳ Ｐゴシック"/>
              </a:rPr>
              <a:t>tc Server </a:t>
            </a:r>
            <a:r>
              <a:rPr lang="en-US" sz="1400" dirty="0" err="1" smtClean="0">
                <a:solidFill>
                  <a:srgbClr val="FFFFFF"/>
                </a:solidFill>
                <a:latin typeface="Arial"/>
                <a:ea typeface="ＭＳ Ｐゴシック"/>
              </a:rPr>
              <a:t>ver</a:t>
            </a:r>
            <a:r>
              <a:rPr lang="en-US" sz="1400" dirty="0" smtClean="0">
                <a:solidFill>
                  <a:srgbClr val="FFFFFF"/>
                </a:solidFill>
                <a:latin typeface="Arial"/>
                <a:ea typeface="ＭＳ Ｐゴシック"/>
              </a:rPr>
              <a:t> X</a:t>
            </a:r>
          </a:p>
          <a:p>
            <a:pPr>
              <a:spcAft>
                <a:spcPct val="0"/>
              </a:spcAft>
              <a:defRPr/>
            </a:pPr>
            <a:r>
              <a:rPr lang="en-US" sz="1000" dirty="0" smtClean="0">
                <a:solidFill>
                  <a:srgbClr val="FFFFFF"/>
                </a:solidFill>
                <a:latin typeface="Arial"/>
                <a:ea typeface="ＭＳ Ｐゴシック"/>
              </a:rPr>
              <a:t>(shared binaries)</a:t>
            </a:r>
            <a:endParaRPr lang="en-US" sz="1400" dirty="0">
              <a:solidFill>
                <a:srgbClr val="FFFFFF"/>
              </a:solidFill>
              <a:latin typeface="Arial"/>
              <a:ea typeface="ＭＳ Ｐゴシック"/>
            </a:endParaRPr>
          </a:p>
        </p:txBody>
      </p:sp>
      <p:sp>
        <p:nvSpPr>
          <p:cNvPr id="84" name="Rounded Rectangle 83"/>
          <p:cNvSpPr/>
          <p:nvPr/>
        </p:nvSpPr>
        <p:spPr bwMode="auto">
          <a:xfrm>
            <a:off x="5133393" y="3220218"/>
            <a:ext cx="2587752" cy="457200"/>
          </a:xfrm>
          <a:prstGeom prst="roundRect">
            <a:avLst/>
          </a:prstGeom>
          <a:gradFill flip="none" rotWithShape="1">
            <a:gsLst>
              <a:gs pos="99000">
                <a:srgbClr val="92D050">
                  <a:alpha val="88000"/>
                </a:srgbClr>
              </a:gs>
              <a:gs pos="0">
                <a:srgbClr val="6C9E3B"/>
              </a:gs>
            </a:gsLst>
            <a:lin ang="16200000" scaled="0"/>
            <a:tileRect/>
          </a:gradFill>
          <a:ln w="12700">
            <a:solidFill>
              <a:srgbClr val="689739"/>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lIns="0" rIns="0" anchor="ctr"/>
          <a:lstStyle/>
          <a:p>
            <a:pPr>
              <a:spcAft>
                <a:spcPct val="0"/>
              </a:spcAft>
              <a:defRPr/>
            </a:pPr>
            <a:r>
              <a:rPr lang="en-US" sz="1400" dirty="0" smtClean="0">
                <a:solidFill>
                  <a:srgbClr val="FFFFFF"/>
                </a:solidFill>
                <a:latin typeface="Arial"/>
                <a:ea typeface="ＭＳ Ｐゴシック"/>
              </a:rPr>
              <a:t>tc Server </a:t>
            </a:r>
            <a:r>
              <a:rPr lang="en-US" sz="1400" dirty="0" err="1" smtClean="0">
                <a:solidFill>
                  <a:srgbClr val="FFFFFF"/>
                </a:solidFill>
                <a:latin typeface="Arial"/>
                <a:ea typeface="ＭＳ Ｐゴシック"/>
              </a:rPr>
              <a:t>ver</a:t>
            </a:r>
            <a:r>
              <a:rPr lang="en-US" sz="1400" dirty="0" smtClean="0">
                <a:solidFill>
                  <a:srgbClr val="FFFFFF"/>
                </a:solidFill>
                <a:latin typeface="Arial"/>
                <a:ea typeface="ＭＳ Ｐゴシック"/>
              </a:rPr>
              <a:t> Y</a:t>
            </a:r>
          </a:p>
          <a:p>
            <a:pPr>
              <a:spcAft>
                <a:spcPct val="0"/>
              </a:spcAft>
              <a:defRPr/>
            </a:pPr>
            <a:r>
              <a:rPr lang="en-US" sz="1000" dirty="0" smtClean="0">
                <a:solidFill>
                  <a:srgbClr val="FFFFFF"/>
                </a:solidFill>
                <a:latin typeface="Arial"/>
                <a:ea typeface="ＭＳ Ｐゴシック"/>
              </a:rPr>
              <a:t>(shared binaries)</a:t>
            </a:r>
            <a:endParaRPr lang="en-US" sz="1400" dirty="0">
              <a:solidFill>
                <a:srgbClr val="FFFFFF"/>
              </a:solidFill>
              <a:latin typeface="Arial"/>
              <a:ea typeface="ＭＳ Ｐゴシック"/>
            </a:endParaRPr>
          </a:p>
        </p:txBody>
      </p:sp>
    </p:spTree>
    <p:extLst>
      <p:ext uri="{BB962C8B-B14F-4D97-AF65-F5344CB8AC3E}">
        <p14:creationId xmlns:p14="http://schemas.microsoft.com/office/powerpoint/2010/main" val="2276291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nvGraphicFramePr>
        <p:xfrm>
          <a:off x="705544" y="963012"/>
          <a:ext cx="7732912" cy="5150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The vFabric GemFire </a:t>
            </a:r>
            <a:r>
              <a:rPr lang="en-US" i="1" dirty="0" smtClean="0"/>
              <a:t>HTTP Session Management Module</a:t>
            </a:r>
            <a:endParaRPr lang="en-US" i="1" dirty="0"/>
          </a:p>
        </p:txBody>
      </p:sp>
      <p:sp>
        <p:nvSpPr>
          <p:cNvPr id="8" name="ZoneTexte 9"/>
          <p:cNvSpPr txBox="1"/>
          <p:nvPr/>
        </p:nvSpPr>
        <p:spPr>
          <a:xfrm>
            <a:off x="2801497" y="2458444"/>
            <a:ext cx="3336388" cy="400110"/>
          </a:xfrm>
          <a:prstGeom prst="rect">
            <a:avLst/>
          </a:prstGeom>
          <a:noFill/>
        </p:spPr>
        <p:txBody>
          <a:bodyPr wrap="square" rtlCol="0">
            <a:spAutoFit/>
          </a:bodyPr>
          <a:lstStyle/>
          <a:p>
            <a:pPr defTabSz="457200">
              <a:spcAft>
                <a:spcPct val="0"/>
              </a:spcAft>
            </a:pPr>
            <a:r>
              <a:rPr lang="fr-FR" sz="2000" dirty="0" err="1" smtClean="0">
                <a:solidFill>
                  <a:srgbClr val="333333"/>
                </a:solidFill>
                <a:latin typeface="Arial"/>
                <a:ea typeface="ＭＳ Ｐゴシック"/>
                <a:cs typeface="ＭＳ Ｐゴシック"/>
              </a:rPr>
              <a:t>peer</a:t>
            </a:r>
            <a:r>
              <a:rPr lang="fr-FR" sz="2000" dirty="0" smtClean="0">
                <a:solidFill>
                  <a:srgbClr val="333333"/>
                </a:solidFill>
                <a:latin typeface="Arial"/>
                <a:ea typeface="ＭＳ Ｐゴシック"/>
                <a:cs typeface="ＭＳ Ｐゴシック"/>
              </a:rPr>
              <a:t> to </a:t>
            </a:r>
            <a:r>
              <a:rPr lang="fr-FR" sz="2000" dirty="0" err="1" smtClean="0">
                <a:solidFill>
                  <a:srgbClr val="333333"/>
                </a:solidFill>
                <a:latin typeface="Arial"/>
                <a:ea typeface="ＭＳ Ｐゴシック"/>
                <a:cs typeface="ＭＳ Ｐゴシック"/>
              </a:rPr>
              <a:t>peer</a:t>
            </a:r>
            <a:r>
              <a:rPr lang="fr-FR" sz="2000" dirty="0" smtClean="0">
                <a:solidFill>
                  <a:srgbClr val="333333"/>
                </a:solidFill>
                <a:latin typeface="Arial"/>
                <a:ea typeface="ＭＳ Ｐゴシック"/>
                <a:cs typeface="ＭＳ Ｐゴシック"/>
              </a:rPr>
              <a:t> </a:t>
            </a:r>
            <a:r>
              <a:rPr lang="fr-FR" sz="2000" dirty="0" err="1" smtClean="0">
                <a:solidFill>
                  <a:srgbClr val="333333"/>
                </a:solidFill>
                <a:latin typeface="Arial"/>
                <a:ea typeface="ＭＳ Ｐゴシック"/>
                <a:cs typeface="ＭＳ Ｐゴシック"/>
              </a:rPr>
              <a:t>topology</a:t>
            </a:r>
            <a:endParaRPr lang="fr-FR" sz="2000" dirty="0" smtClean="0">
              <a:solidFill>
                <a:srgbClr val="333333"/>
              </a:solidFill>
              <a:latin typeface="Arial"/>
              <a:ea typeface="ＭＳ Ｐゴシック"/>
              <a:cs typeface="ＭＳ Ｐゴシック"/>
            </a:endParaRPr>
          </a:p>
        </p:txBody>
      </p:sp>
      <p:pic>
        <p:nvPicPr>
          <p:cNvPr id="9" name="Image 15" descr="VMW-DGRM-vFBRC-GemFR-Peer-To-Peer-Config-101.png"/>
          <p:cNvPicPr>
            <a:picLocks noChangeAspect="1"/>
          </p:cNvPicPr>
          <p:nvPr/>
        </p:nvPicPr>
        <p:blipFill>
          <a:blip r:embed="rId7"/>
          <a:stretch>
            <a:fillRect/>
          </a:stretch>
        </p:blipFill>
        <p:spPr>
          <a:xfrm>
            <a:off x="374904" y="3096054"/>
            <a:ext cx="8209369" cy="2283462"/>
          </a:xfrm>
          <a:prstGeom prst="rect">
            <a:avLst/>
          </a:prstGeom>
        </p:spPr>
      </p:pic>
    </p:spTree>
    <p:extLst>
      <p:ext uri="{BB962C8B-B14F-4D97-AF65-F5344CB8AC3E}">
        <p14:creationId xmlns:p14="http://schemas.microsoft.com/office/powerpoint/2010/main" val="5665039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705543" y="808637"/>
          <a:ext cx="8143181" cy="5150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The vFabric GemFire Hibernate Cache Module</a:t>
            </a:r>
          </a:p>
        </p:txBody>
      </p:sp>
      <p:pic>
        <p:nvPicPr>
          <p:cNvPr id="14" name="Image 13" descr="VMW-DGRM-vFBRC-GemFR-Hibernate-Client-Server-101.png"/>
          <p:cNvPicPr>
            <a:picLocks noChangeAspect="1"/>
          </p:cNvPicPr>
          <p:nvPr/>
        </p:nvPicPr>
        <p:blipFill>
          <a:blip r:embed="rId7"/>
          <a:stretch>
            <a:fillRect/>
          </a:stretch>
        </p:blipFill>
        <p:spPr>
          <a:xfrm>
            <a:off x="802838" y="2243435"/>
            <a:ext cx="7598970" cy="3869622"/>
          </a:xfrm>
          <a:prstGeom prst="rect">
            <a:avLst/>
          </a:prstGeom>
        </p:spPr>
      </p:pic>
      <p:sp>
        <p:nvSpPr>
          <p:cNvPr id="6" name="Rectangle 5"/>
          <p:cNvSpPr/>
          <p:nvPr/>
        </p:nvSpPr>
        <p:spPr bwMode="auto">
          <a:xfrm>
            <a:off x="705543" y="3218213"/>
            <a:ext cx="755122" cy="807522"/>
          </a:xfrm>
          <a:prstGeom prst="rect">
            <a:avLst/>
          </a:prstGeom>
          <a:solidFill>
            <a:schemeClr val="bg1"/>
          </a:solidFill>
          <a:ln w="12700">
            <a:noFill/>
            <a:round/>
            <a:headEnd/>
            <a:tailEnd/>
          </a:ln>
        </p:spPr>
        <p:txBody>
          <a:bodyPr wrap="none" lIns="0" tIns="0" rIns="0" bIns="0" rtlCol="0" anchor="ctr"/>
          <a:lstStyle/>
          <a:p>
            <a:pPr>
              <a:spcAft>
                <a:spcPct val="0"/>
              </a:spcAft>
            </a:pPr>
            <a:endParaRPr lang="en-US" sz="1800" dirty="0" err="1" smtClean="0">
              <a:solidFill>
                <a:srgbClr val="FFFFFF"/>
              </a:solidFill>
              <a:ea typeface="ＭＳ Ｐゴシック"/>
              <a:cs typeface="ＭＳ Ｐゴシック"/>
            </a:endParaRPr>
          </a:p>
        </p:txBody>
      </p:sp>
    </p:spTree>
    <p:extLst>
      <p:ext uri="{BB962C8B-B14F-4D97-AF65-F5344CB8AC3E}">
        <p14:creationId xmlns:p14="http://schemas.microsoft.com/office/powerpoint/2010/main" val="18154055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Well beyond ASF Tomcat, yet fully compatible</a:t>
            </a:r>
            <a:endParaRPr lang="en-US"/>
          </a:p>
        </p:txBody>
      </p:sp>
      <p:sp>
        <p:nvSpPr>
          <p:cNvPr id="3" name="Text Placeholder 2"/>
          <p:cNvSpPr>
            <a:spLocks noGrp="1"/>
          </p:cNvSpPr>
          <p:nvPr>
            <p:ph type="body" sz="quarter" idx="13"/>
          </p:nvPr>
        </p:nvSpPr>
        <p:spPr>
          <a:xfrm>
            <a:off x="352425" y="720671"/>
            <a:ext cx="8385048" cy="5451529"/>
          </a:xfrm>
        </p:spPr>
        <p:txBody>
          <a:bodyPr/>
          <a:lstStyle/>
          <a:p>
            <a:r>
              <a:rPr lang="en-US" smtClean="0"/>
              <a:t>Full binary app compatibility – Zero lock in</a:t>
            </a:r>
          </a:p>
          <a:p>
            <a:r>
              <a:rPr lang="en-US" smtClean="0"/>
              <a:t>Patch and Update without touching config</a:t>
            </a:r>
          </a:p>
          <a:p>
            <a:r>
              <a:rPr lang="en-US" smtClean="0"/>
              <a:t>Multi-instance Templating</a:t>
            </a:r>
          </a:p>
          <a:p>
            <a:r>
              <a:rPr lang="en-US" smtClean="0"/>
              <a:t>High Concurrency DB Connection Pool w/ JMX</a:t>
            </a:r>
          </a:p>
          <a:p>
            <a:r>
              <a:rPr lang="en-US" smtClean="0"/>
              <a:t>Asynchronous Logging</a:t>
            </a:r>
          </a:p>
          <a:p>
            <a:r>
              <a:rPr lang="en-US" smtClean="0"/>
              <a:t>Dynamic Log Level changes via JMX</a:t>
            </a:r>
          </a:p>
          <a:p>
            <a:r>
              <a:rPr lang="en-US" smtClean="0"/>
              <a:t>Encyption for DB passwords</a:t>
            </a:r>
          </a:p>
          <a:p>
            <a:r>
              <a:rPr lang="en-US" smtClean="0"/>
              <a:t>Improved Windows Service Wrapper</a:t>
            </a:r>
          </a:p>
          <a:p>
            <a:r>
              <a:rPr lang="en-US" smtClean="0"/>
              <a:t>UNIX startup scripts</a:t>
            </a:r>
          </a:p>
          <a:p>
            <a:r>
              <a:rPr lang="en-US" smtClean="0"/>
              <a:t>Pre-Tuned and Secured</a:t>
            </a:r>
          </a:p>
          <a:p>
            <a:r>
              <a:rPr lang="en-US" smtClean="0"/>
              <a:t>Native Session-Replication clustering or GemFire</a:t>
            </a:r>
          </a:p>
          <a:p>
            <a:r>
              <a:rPr lang="en-US" smtClean="0"/>
              <a:t>Built-In Diagnostics Valve</a:t>
            </a:r>
          </a:p>
          <a:p>
            <a:r>
              <a:rPr lang="en-US" smtClean="0"/>
              <a:t>Permgen Error Detection</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42888" y="1309638"/>
            <a:ext cx="5842000" cy="1976437"/>
          </a:xfrm>
          <a:prstGeom prst="rect">
            <a:avLst/>
          </a:prstGeom>
          <a:gradFill rotWithShape="1">
            <a:gsLst>
              <a:gs pos="0">
                <a:srgbClr val="FFFFFF"/>
              </a:gs>
              <a:gs pos="100000">
                <a:srgbClr val="EAEAEA"/>
              </a:gs>
            </a:gsLst>
            <a:lin ang="2700000" scaled="1"/>
          </a:gradFill>
          <a:ln w="9525">
            <a:noFill/>
            <a:miter lim="800000"/>
            <a:headEnd/>
            <a:tailEnd/>
          </a:ln>
        </p:spPr>
        <p:txBody>
          <a:bodyPr wrap="none" anchor="ctr"/>
          <a:lstStyle/>
          <a:p>
            <a:endParaRPr lang="en-US"/>
          </a:p>
        </p:txBody>
      </p:sp>
      <p:sp>
        <p:nvSpPr>
          <p:cNvPr id="33795" name="Rectangle 3"/>
          <p:cNvSpPr>
            <a:spLocks noGrp="1" noChangeArrowheads="1"/>
          </p:cNvSpPr>
          <p:nvPr>
            <p:ph type="title"/>
          </p:nvPr>
        </p:nvSpPr>
        <p:spPr/>
        <p:txBody>
          <a:bodyPr/>
          <a:lstStyle/>
          <a:p>
            <a:r>
              <a:rPr lang="en-US" smtClean="0"/>
              <a:t>Why Spring and tc Server?</a:t>
            </a:r>
            <a:endParaRPr lang="en-US" i="1" u="sng" smtClean="0"/>
          </a:p>
        </p:txBody>
      </p:sp>
      <p:sp>
        <p:nvSpPr>
          <p:cNvPr id="33796" name="Rectangle 9"/>
          <p:cNvSpPr>
            <a:spLocks noChangeArrowheads="1"/>
          </p:cNvSpPr>
          <p:nvPr/>
        </p:nvSpPr>
        <p:spPr bwMode="auto">
          <a:xfrm>
            <a:off x="395288" y="1585863"/>
            <a:ext cx="5451475" cy="396875"/>
          </a:xfrm>
          <a:prstGeom prst="rect">
            <a:avLst/>
          </a:prstGeom>
          <a:noFill/>
          <a:ln w="9525" algn="ctr">
            <a:noFill/>
            <a:miter lim="800000"/>
            <a:headEnd/>
            <a:tailEnd/>
          </a:ln>
        </p:spPr>
        <p:txBody>
          <a:bodyPr>
            <a:spAutoFit/>
          </a:bodyPr>
          <a:lstStyle/>
          <a:p>
            <a:r>
              <a:rPr lang="en-US" sz="2000">
                <a:solidFill>
                  <a:schemeClr val="bg2"/>
                </a:solidFill>
                <a:latin typeface="Times New Roman" pitchFamily="18" charset="0"/>
              </a:rPr>
              <a:t>     </a:t>
            </a:r>
          </a:p>
        </p:txBody>
      </p:sp>
      <p:sp>
        <p:nvSpPr>
          <p:cNvPr id="33797" name="Line 12"/>
          <p:cNvSpPr>
            <a:spLocks noChangeShapeType="1"/>
          </p:cNvSpPr>
          <p:nvPr/>
        </p:nvSpPr>
        <p:spPr bwMode="auto">
          <a:xfrm>
            <a:off x="6084888" y="1304875"/>
            <a:ext cx="0" cy="1973263"/>
          </a:xfrm>
          <a:prstGeom prst="line">
            <a:avLst/>
          </a:prstGeom>
          <a:noFill/>
          <a:ln w="9525">
            <a:solidFill>
              <a:schemeClr val="bg2"/>
            </a:solidFill>
            <a:round/>
            <a:headEnd/>
            <a:tailEnd/>
          </a:ln>
        </p:spPr>
        <p:txBody>
          <a:bodyPr/>
          <a:lstStyle/>
          <a:p>
            <a:endParaRPr lang="en-US"/>
          </a:p>
        </p:txBody>
      </p:sp>
      <p:sp>
        <p:nvSpPr>
          <p:cNvPr id="16395" name="Rectangle 12"/>
          <p:cNvSpPr>
            <a:spLocks noChangeArrowheads="1"/>
          </p:cNvSpPr>
          <p:nvPr/>
        </p:nvSpPr>
        <p:spPr bwMode="auto">
          <a:xfrm>
            <a:off x="471488" y="1381075"/>
            <a:ext cx="5451475" cy="1323975"/>
          </a:xfrm>
          <a:prstGeom prst="rect">
            <a:avLst/>
          </a:prstGeom>
          <a:noFill/>
          <a:ln w="9525" algn="ctr">
            <a:noFill/>
            <a:miter lim="800000"/>
            <a:headEnd/>
            <a:tailEnd/>
          </a:ln>
        </p:spPr>
        <p:txBody>
          <a:bodyPr>
            <a:spAutoFit/>
          </a:bodyPr>
          <a:lstStyle/>
          <a:p>
            <a:pPr>
              <a:defRPr/>
            </a:pPr>
            <a:r>
              <a:rPr lang="en-US" sz="2000" i="1" dirty="0">
                <a:solidFill>
                  <a:schemeClr val="accent3">
                    <a:lumMod val="50000"/>
                  </a:schemeClr>
                </a:solidFill>
                <a:latin typeface="Times New Roman" pitchFamily="18" charset="0"/>
                <a:ea typeface="MS PGothic" pitchFamily="34" charset="-128"/>
                <a:cs typeface="Times New Roman" pitchFamily="18" charset="0"/>
              </a:rPr>
              <a:t>“As we have moved to Spring, which allows our developers to </a:t>
            </a:r>
            <a:r>
              <a:rPr lang="en-US" sz="2000" b="1" i="1" dirty="0">
                <a:solidFill>
                  <a:schemeClr val="accent3">
                    <a:lumMod val="50000"/>
                  </a:schemeClr>
                </a:solidFill>
                <a:latin typeface="Times New Roman" pitchFamily="18" charset="0"/>
                <a:ea typeface="MS PGothic" pitchFamily="34" charset="-128"/>
                <a:cs typeface="Times New Roman" pitchFamily="18" charset="0"/>
              </a:rPr>
              <a:t>do less work on the infrastructure</a:t>
            </a:r>
            <a:r>
              <a:rPr lang="en-US" sz="2000" i="1" dirty="0">
                <a:solidFill>
                  <a:schemeClr val="accent3">
                    <a:lumMod val="50000"/>
                  </a:schemeClr>
                </a:solidFill>
                <a:latin typeface="Times New Roman" pitchFamily="18" charset="0"/>
                <a:ea typeface="MS PGothic" pitchFamily="34" charset="-128"/>
                <a:cs typeface="Times New Roman" pitchFamily="18" charset="0"/>
              </a:rPr>
              <a:t>, we can focus more on the business logic and features that </a:t>
            </a:r>
            <a:r>
              <a:rPr lang="en-US" sz="2000" b="1" i="1" dirty="0">
                <a:solidFill>
                  <a:schemeClr val="accent3">
                    <a:lumMod val="50000"/>
                  </a:schemeClr>
                </a:solidFill>
                <a:latin typeface="Times New Roman" pitchFamily="18" charset="0"/>
                <a:ea typeface="MS PGothic" pitchFamily="34" charset="-128"/>
                <a:cs typeface="Times New Roman" pitchFamily="18" charset="0"/>
              </a:rPr>
              <a:t>make us competitive</a:t>
            </a:r>
            <a:r>
              <a:rPr lang="en-US" sz="2000" i="1" dirty="0">
                <a:solidFill>
                  <a:schemeClr val="accent3">
                    <a:lumMod val="50000"/>
                  </a:schemeClr>
                </a:solidFill>
                <a:latin typeface="Times New Roman" pitchFamily="18" charset="0"/>
                <a:ea typeface="MS PGothic" pitchFamily="34" charset="-128"/>
                <a:cs typeface="Times New Roman" pitchFamily="18" charset="0"/>
              </a:rPr>
              <a:t>.”  </a:t>
            </a:r>
          </a:p>
        </p:txBody>
      </p:sp>
      <p:sp>
        <p:nvSpPr>
          <p:cNvPr id="33799" name="Rectangle 15"/>
          <p:cNvSpPr>
            <a:spLocks noChangeArrowheads="1"/>
          </p:cNvSpPr>
          <p:nvPr/>
        </p:nvSpPr>
        <p:spPr bwMode="auto">
          <a:xfrm>
            <a:off x="1600200" y="2686000"/>
            <a:ext cx="4419600" cy="523875"/>
          </a:xfrm>
          <a:prstGeom prst="rect">
            <a:avLst/>
          </a:prstGeom>
          <a:noFill/>
          <a:ln w="9525" algn="ctr">
            <a:noFill/>
            <a:miter lim="800000"/>
            <a:headEnd/>
            <a:tailEnd/>
          </a:ln>
        </p:spPr>
        <p:txBody>
          <a:bodyPr>
            <a:spAutoFit/>
          </a:bodyPr>
          <a:lstStyle/>
          <a:p>
            <a:pPr indent="3175" algn="r"/>
            <a:r>
              <a:rPr lang="en-US" sz="1400">
                <a:latin typeface="Arial Narrow" pitchFamily="34" charset="0"/>
                <a:cs typeface="Arial" charset="0"/>
              </a:rPr>
              <a:t>— Alex Antonov, Technical Lead, Core Frameworks</a:t>
            </a:r>
          </a:p>
          <a:p>
            <a:pPr indent="3175" algn="r"/>
            <a:r>
              <a:rPr lang="en-US" sz="1400">
                <a:latin typeface="Arial Narrow" pitchFamily="34" charset="0"/>
                <a:cs typeface="Arial" charset="0"/>
              </a:rPr>
              <a:t>Orbitz</a:t>
            </a:r>
          </a:p>
        </p:txBody>
      </p:sp>
      <p:pic>
        <p:nvPicPr>
          <p:cNvPr id="3380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0" y="1510228"/>
            <a:ext cx="3048000" cy="1046163"/>
          </a:xfrm>
          <a:prstGeom prst="rect">
            <a:avLst/>
          </a:prstGeom>
          <a:noFill/>
          <a:ln w="9525">
            <a:noFill/>
            <a:miter lim="800000"/>
            <a:headEnd/>
            <a:tailEnd/>
          </a:ln>
        </p:spPr>
      </p:pic>
      <p:sp>
        <p:nvSpPr>
          <p:cNvPr id="33801" name="Rectangle 2"/>
          <p:cNvSpPr>
            <a:spLocks noChangeArrowheads="1"/>
          </p:cNvSpPr>
          <p:nvPr/>
        </p:nvSpPr>
        <p:spPr bwMode="auto">
          <a:xfrm>
            <a:off x="242888" y="3728988"/>
            <a:ext cx="5842000" cy="1976437"/>
          </a:xfrm>
          <a:prstGeom prst="rect">
            <a:avLst/>
          </a:prstGeom>
          <a:gradFill rotWithShape="1">
            <a:gsLst>
              <a:gs pos="0">
                <a:srgbClr val="FFFFFF"/>
              </a:gs>
              <a:gs pos="100000">
                <a:srgbClr val="EAEAEA"/>
              </a:gs>
            </a:gsLst>
            <a:lin ang="2700000" scaled="1"/>
          </a:gradFill>
          <a:ln w="9525">
            <a:noFill/>
            <a:miter lim="800000"/>
            <a:headEnd/>
            <a:tailEnd/>
          </a:ln>
        </p:spPr>
        <p:txBody>
          <a:bodyPr wrap="none" anchor="ctr"/>
          <a:lstStyle/>
          <a:p>
            <a:endParaRPr lang="en-US"/>
          </a:p>
        </p:txBody>
      </p:sp>
      <p:sp>
        <p:nvSpPr>
          <p:cNvPr id="33802" name="Rectangle 9"/>
          <p:cNvSpPr>
            <a:spLocks noChangeArrowheads="1"/>
          </p:cNvSpPr>
          <p:nvPr/>
        </p:nvSpPr>
        <p:spPr bwMode="auto">
          <a:xfrm>
            <a:off x="395288" y="4005213"/>
            <a:ext cx="5451475" cy="396875"/>
          </a:xfrm>
          <a:prstGeom prst="rect">
            <a:avLst/>
          </a:prstGeom>
          <a:noFill/>
          <a:ln w="9525" algn="ctr">
            <a:noFill/>
            <a:miter lim="800000"/>
            <a:headEnd/>
            <a:tailEnd/>
          </a:ln>
        </p:spPr>
        <p:txBody>
          <a:bodyPr>
            <a:spAutoFit/>
          </a:bodyPr>
          <a:lstStyle/>
          <a:p>
            <a:r>
              <a:rPr lang="en-US" sz="2000">
                <a:solidFill>
                  <a:schemeClr val="bg2"/>
                </a:solidFill>
                <a:latin typeface="Times New Roman" pitchFamily="18" charset="0"/>
              </a:rPr>
              <a:t>     </a:t>
            </a:r>
          </a:p>
        </p:txBody>
      </p:sp>
      <p:sp>
        <p:nvSpPr>
          <p:cNvPr id="33803" name="Line 12"/>
          <p:cNvSpPr>
            <a:spLocks noChangeShapeType="1"/>
          </p:cNvSpPr>
          <p:nvPr/>
        </p:nvSpPr>
        <p:spPr bwMode="auto">
          <a:xfrm>
            <a:off x="6084888" y="3724225"/>
            <a:ext cx="0" cy="1973263"/>
          </a:xfrm>
          <a:prstGeom prst="line">
            <a:avLst/>
          </a:prstGeom>
          <a:noFill/>
          <a:ln w="9525">
            <a:solidFill>
              <a:schemeClr val="bg2"/>
            </a:solidFill>
            <a:round/>
            <a:headEnd/>
            <a:tailEnd/>
          </a:ln>
        </p:spPr>
        <p:txBody>
          <a:bodyPr/>
          <a:lstStyle/>
          <a:p>
            <a:endParaRPr lang="en-US"/>
          </a:p>
        </p:txBody>
      </p:sp>
      <p:sp>
        <p:nvSpPr>
          <p:cNvPr id="18" name="Rectangle 12"/>
          <p:cNvSpPr>
            <a:spLocks noChangeArrowheads="1"/>
          </p:cNvSpPr>
          <p:nvPr/>
        </p:nvSpPr>
        <p:spPr bwMode="auto">
          <a:xfrm>
            <a:off x="471488" y="3695650"/>
            <a:ext cx="5451475" cy="1754188"/>
          </a:xfrm>
          <a:prstGeom prst="rect">
            <a:avLst/>
          </a:prstGeom>
          <a:noFill/>
          <a:ln w="9525" algn="ctr">
            <a:noFill/>
            <a:miter lim="800000"/>
            <a:headEnd/>
            <a:tailEnd/>
          </a:ln>
        </p:spPr>
        <p:txBody>
          <a:bodyPr>
            <a:spAutoFit/>
          </a:bodyPr>
          <a:lstStyle/>
          <a:p>
            <a:pPr>
              <a:defRPr/>
            </a:pPr>
            <a:r>
              <a:rPr lang="en-US" sz="1800" i="1" dirty="0">
                <a:solidFill>
                  <a:schemeClr val="accent3">
                    <a:lumMod val="50000"/>
                  </a:schemeClr>
                </a:solidFill>
                <a:latin typeface="Times New Roman" pitchFamily="18" charset="0"/>
                <a:ea typeface="MS PGothic" pitchFamily="34" charset="-128"/>
                <a:cs typeface="Times New Roman" pitchFamily="18" charset="0"/>
              </a:rPr>
              <a:t>“Test and live deployments are taking the developers </a:t>
            </a:r>
            <a:r>
              <a:rPr lang="en-US" sz="1800" b="1" i="1" dirty="0">
                <a:solidFill>
                  <a:schemeClr val="accent3">
                    <a:lumMod val="50000"/>
                  </a:schemeClr>
                </a:solidFill>
                <a:latin typeface="Times New Roman" pitchFamily="18" charset="0"/>
                <a:ea typeface="MS PGothic" pitchFamily="34" charset="-128"/>
                <a:cs typeface="Times New Roman" pitchFamily="18" charset="0"/>
              </a:rPr>
              <a:t>literally a couple of minutes with tc Server</a:t>
            </a:r>
            <a:r>
              <a:rPr lang="en-US" sz="1800" i="1" dirty="0">
                <a:solidFill>
                  <a:schemeClr val="accent3">
                    <a:lumMod val="50000"/>
                  </a:schemeClr>
                </a:solidFill>
                <a:latin typeface="Times New Roman" pitchFamily="18" charset="0"/>
                <a:ea typeface="MS PGothic" pitchFamily="34" charset="-128"/>
                <a:cs typeface="Times New Roman" pitchFamily="18" charset="0"/>
              </a:rPr>
              <a:t> – where they used to take up to two hours on Oracle </a:t>
            </a:r>
            <a:r>
              <a:rPr lang="en-US" sz="1800" i="1" dirty="0" err="1">
                <a:solidFill>
                  <a:schemeClr val="accent3">
                    <a:lumMod val="50000"/>
                  </a:schemeClr>
                </a:solidFill>
                <a:latin typeface="Times New Roman" pitchFamily="18" charset="0"/>
                <a:ea typeface="MS PGothic" pitchFamily="34" charset="-128"/>
                <a:cs typeface="Times New Roman" pitchFamily="18" charset="0"/>
              </a:rPr>
              <a:t>WebLogic</a:t>
            </a:r>
            <a:r>
              <a:rPr lang="en-US" sz="1800" i="1" dirty="0">
                <a:solidFill>
                  <a:schemeClr val="accent3">
                    <a:lumMod val="50000"/>
                  </a:schemeClr>
                </a:solidFill>
                <a:latin typeface="Times New Roman" pitchFamily="18" charset="0"/>
                <a:ea typeface="MS PGothic" pitchFamily="34" charset="-128"/>
                <a:cs typeface="Times New Roman" pitchFamily="18" charset="0"/>
              </a:rPr>
              <a:t>. The </a:t>
            </a:r>
            <a:r>
              <a:rPr lang="en-US" sz="1800" b="1" i="1" dirty="0">
                <a:solidFill>
                  <a:schemeClr val="accent3">
                    <a:lumMod val="50000"/>
                  </a:schemeClr>
                </a:solidFill>
                <a:latin typeface="Times New Roman" pitchFamily="18" charset="0"/>
                <a:ea typeface="MS PGothic" pitchFamily="34" charset="-128"/>
                <a:cs typeface="Times New Roman" pitchFamily="18" charset="0"/>
              </a:rPr>
              <a:t>throughput on tc Server is at least 3X greater</a:t>
            </a:r>
            <a:r>
              <a:rPr lang="en-US" sz="1800" i="1" dirty="0">
                <a:solidFill>
                  <a:schemeClr val="accent3">
                    <a:lumMod val="50000"/>
                  </a:schemeClr>
                </a:solidFill>
                <a:latin typeface="Times New Roman" pitchFamily="18" charset="0"/>
                <a:ea typeface="MS PGothic" pitchFamily="34" charset="-128"/>
                <a:cs typeface="Times New Roman" pitchFamily="18" charset="0"/>
              </a:rPr>
              <a:t> than </a:t>
            </a:r>
            <a:r>
              <a:rPr lang="en-US" sz="1800" i="1" dirty="0" err="1">
                <a:solidFill>
                  <a:schemeClr val="accent3">
                    <a:lumMod val="50000"/>
                  </a:schemeClr>
                </a:solidFill>
                <a:latin typeface="Times New Roman" pitchFamily="18" charset="0"/>
                <a:ea typeface="MS PGothic" pitchFamily="34" charset="-128"/>
                <a:cs typeface="Times New Roman" pitchFamily="18" charset="0"/>
              </a:rPr>
              <a:t>WebLogic</a:t>
            </a:r>
            <a:r>
              <a:rPr lang="en-US" sz="1800" i="1" dirty="0">
                <a:solidFill>
                  <a:schemeClr val="accent3">
                    <a:lumMod val="50000"/>
                  </a:schemeClr>
                </a:solidFill>
                <a:latin typeface="Times New Roman" pitchFamily="18" charset="0"/>
                <a:ea typeface="MS PGothic" pitchFamily="34" charset="-128"/>
                <a:cs typeface="Times New Roman" pitchFamily="18" charset="0"/>
              </a:rPr>
              <a:t> and the </a:t>
            </a:r>
            <a:r>
              <a:rPr lang="en-US" sz="1800" b="1" i="1" dirty="0">
                <a:solidFill>
                  <a:schemeClr val="accent3">
                    <a:lumMod val="50000"/>
                  </a:schemeClr>
                </a:solidFill>
                <a:latin typeface="Times New Roman" pitchFamily="18" charset="0"/>
                <a:ea typeface="MS PGothic" pitchFamily="34" charset="-128"/>
                <a:cs typeface="Times New Roman" pitchFamily="18" charset="0"/>
              </a:rPr>
              <a:t>CPU and load on the production servers is about half</a:t>
            </a:r>
            <a:r>
              <a:rPr lang="en-US" sz="1800" i="1" dirty="0">
                <a:solidFill>
                  <a:schemeClr val="accent3">
                    <a:lumMod val="50000"/>
                  </a:schemeClr>
                </a:solidFill>
                <a:latin typeface="Times New Roman" pitchFamily="18" charset="0"/>
                <a:ea typeface="MS PGothic" pitchFamily="34" charset="-128"/>
                <a:cs typeface="Times New Roman" pitchFamily="18" charset="0"/>
              </a:rPr>
              <a:t>.”</a:t>
            </a:r>
          </a:p>
        </p:txBody>
      </p:sp>
      <p:sp>
        <p:nvSpPr>
          <p:cNvPr id="33805" name="Rectangle 15"/>
          <p:cNvSpPr>
            <a:spLocks noChangeArrowheads="1"/>
          </p:cNvSpPr>
          <p:nvPr/>
        </p:nvSpPr>
        <p:spPr bwMode="auto">
          <a:xfrm>
            <a:off x="1600200" y="5446306"/>
            <a:ext cx="4419600" cy="523875"/>
          </a:xfrm>
          <a:prstGeom prst="rect">
            <a:avLst/>
          </a:prstGeom>
          <a:noFill/>
          <a:ln w="9525" algn="ctr">
            <a:noFill/>
            <a:miter lim="800000"/>
            <a:headEnd/>
            <a:tailEnd/>
          </a:ln>
        </p:spPr>
        <p:txBody>
          <a:bodyPr>
            <a:spAutoFit/>
          </a:bodyPr>
          <a:lstStyle/>
          <a:p>
            <a:pPr indent="3175" algn="r"/>
            <a:r>
              <a:rPr lang="en-US" sz="1400">
                <a:latin typeface="Arial Narrow" pitchFamily="34" charset="0"/>
                <a:cs typeface="Arial" charset="0"/>
              </a:rPr>
              <a:t>— Shaun Perkinson, Head of Development</a:t>
            </a:r>
          </a:p>
          <a:p>
            <a:pPr indent="3175" algn="r"/>
            <a:r>
              <a:rPr lang="en-US" sz="1400">
                <a:latin typeface="Arial Narrow" pitchFamily="34" charset="0"/>
                <a:cs typeface="Arial" charset="0"/>
              </a:rPr>
              <a:t>Associated Newspapers</a:t>
            </a:r>
          </a:p>
        </p:txBody>
      </p:sp>
      <p:pic>
        <p:nvPicPr>
          <p:cNvPr id="33806" name="Picture 2"/>
          <p:cNvPicPr>
            <a:picLocks noChangeAspect="1" noChangeArrowheads="1"/>
          </p:cNvPicPr>
          <p:nvPr/>
        </p:nvPicPr>
        <p:blipFill>
          <a:blip r:embed="rId4" cstate="print"/>
          <a:srcRect/>
          <a:stretch>
            <a:fillRect/>
          </a:stretch>
        </p:blipFill>
        <p:spPr bwMode="auto">
          <a:xfrm>
            <a:off x="6678613" y="4140150"/>
            <a:ext cx="1828800" cy="685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 early 2000s</a:t>
            </a:r>
            <a:endParaRPr lang="en-US" dirty="0"/>
          </a:p>
        </p:txBody>
      </p:sp>
      <p:sp>
        <p:nvSpPr>
          <p:cNvPr id="3" name="Content Placeholder 2"/>
          <p:cNvSpPr>
            <a:spLocks noGrp="1"/>
          </p:cNvSpPr>
          <p:nvPr>
            <p:ph idx="1"/>
          </p:nvPr>
        </p:nvSpPr>
        <p:spPr/>
        <p:txBody>
          <a:bodyPr/>
          <a:lstStyle/>
          <a:p>
            <a:r>
              <a:rPr lang="en-US" dirty="0" smtClean="0"/>
              <a:t>EJBs </a:t>
            </a:r>
          </a:p>
          <a:p>
            <a:pPr lvl="1"/>
            <a:r>
              <a:rPr lang="en-US" dirty="0" smtClean="0"/>
              <a:t>Complexity</a:t>
            </a:r>
          </a:p>
          <a:p>
            <a:pPr lvl="1"/>
            <a:r>
              <a:rPr lang="en-US" dirty="0" smtClean="0"/>
              <a:t>Entity beans</a:t>
            </a:r>
          </a:p>
          <a:p>
            <a:pPr lvl="1"/>
            <a:r>
              <a:rPr lang="en-US" dirty="0" smtClean="0"/>
              <a:t>Distributed nature</a:t>
            </a:r>
          </a:p>
          <a:p>
            <a:pPr lvl="1"/>
            <a:r>
              <a:rPr lang="en-US" smtClean="0"/>
              <a:t>Proprietary Extensions</a:t>
            </a:r>
            <a:endParaRPr lang="en-US" dirty="0" smtClean="0"/>
          </a:p>
          <a:p>
            <a:r>
              <a:rPr lang="en-US" dirty="0" smtClean="0"/>
              <a:t>Development Environments</a:t>
            </a:r>
          </a:p>
          <a:p>
            <a:pPr lvl="1"/>
            <a:r>
              <a:rPr lang="en-US" dirty="0" smtClean="0"/>
              <a:t>Unwieldy</a:t>
            </a:r>
          </a:p>
          <a:p>
            <a:pPr lvl="1"/>
            <a:r>
              <a:rPr lang="en-US" dirty="0" smtClean="0"/>
              <a:t>Startup times</a:t>
            </a:r>
          </a:p>
          <a:p>
            <a:pPr lvl="1"/>
            <a:r>
              <a:rPr lang="en-US" dirty="0" smtClean="0"/>
              <a:t>Difficult to debug</a:t>
            </a:r>
          </a:p>
          <a:p>
            <a:pPr marL="2286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552683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9"/>
          <p:cNvSpPr>
            <a:spLocks noChangeArrowheads="1"/>
          </p:cNvSpPr>
          <p:nvPr/>
        </p:nvSpPr>
        <p:spPr bwMode="auto">
          <a:xfrm>
            <a:off x="395288" y="1415088"/>
            <a:ext cx="5451475" cy="396875"/>
          </a:xfrm>
          <a:prstGeom prst="rect">
            <a:avLst/>
          </a:prstGeom>
          <a:noFill/>
          <a:ln w="9525" algn="ctr">
            <a:noFill/>
            <a:miter lim="800000"/>
            <a:headEnd/>
            <a:tailEnd/>
          </a:ln>
        </p:spPr>
        <p:txBody>
          <a:bodyPr>
            <a:spAutoFit/>
          </a:bodyPr>
          <a:lstStyle/>
          <a:p>
            <a:r>
              <a:rPr lang="en-US" sz="2000">
                <a:solidFill>
                  <a:schemeClr val="bg2"/>
                </a:solidFill>
                <a:latin typeface="Times New Roman" pitchFamily="18" charset="0"/>
              </a:rPr>
              <a:t>     </a:t>
            </a:r>
          </a:p>
        </p:txBody>
      </p:sp>
      <p:sp>
        <p:nvSpPr>
          <p:cNvPr id="16" name="Rectangle 2"/>
          <p:cNvSpPr>
            <a:spLocks noChangeArrowheads="1"/>
          </p:cNvSpPr>
          <p:nvPr/>
        </p:nvSpPr>
        <p:spPr bwMode="auto">
          <a:xfrm>
            <a:off x="231512" y="4034511"/>
            <a:ext cx="5842000" cy="1976437"/>
          </a:xfrm>
          <a:prstGeom prst="rect">
            <a:avLst/>
          </a:prstGeom>
          <a:gradFill rotWithShape="1">
            <a:gsLst>
              <a:gs pos="0">
                <a:srgbClr val="FFFFFF"/>
              </a:gs>
              <a:gs pos="100000">
                <a:srgbClr val="EAEAEA"/>
              </a:gs>
            </a:gsLst>
            <a:lin ang="2700000" scaled="1"/>
          </a:gradFill>
          <a:ln w="9525">
            <a:noFill/>
            <a:miter lim="800000"/>
            <a:headEnd/>
            <a:tailEnd/>
          </a:ln>
        </p:spPr>
        <p:txBody>
          <a:bodyPr wrap="none" anchor="ctr"/>
          <a:lstStyle/>
          <a:p>
            <a:endParaRPr lang="en-US"/>
          </a:p>
        </p:txBody>
      </p:sp>
      <p:sp>
        <p:nvSpPr>
          <p:cNvPr id="17" name="Rectangle 9"/>
          <p:cNvSpPr>
            <a:spLocks noChangeArrowheads="1"/>
          </p:cNvSpPr>
          <p:nvPr/>
        </p:nvSpPr>
        <p:spPr bwMode="auto">
          <a:xfrm>
            <a:off x="445904" y="2613705"/>
            <a:ext cx="5451475" cy="396875"/>
          </a:xfrm>
          <a:prstGeom prst="rect">
            <a:avLst/>
          </a:prstGeom>
          <a:noFill/>
          <a:ln w="9525" algn="ctr">
            <a:noFill/>
            <a:miter lim="800000"/>
            <a:headEnd/>
            <a:tailEnd/>
          </a:ln>
        </p:spPr>
        <p:txBody>
          <a:bodyPr>
            <a:spAutoFit/>
          </a:bodyPr>
          <a:lstStyle/>
          <a:p>
            <a:r>
              <a:rPr lang="en-US" sz="2000">
                <a:solidFill>
                  <a:schemeClr val="bg2"/>
                </a:solidFill>
                <a:latin typeface="Times New Roman" pitchFamily="18" charset="0"/>
              </a:rPr>
              <a:t>     </a:t>
            </a:r>
          </a:p>
        </p:txBody>
      </p:sp>
      <p:sp>
        <p:nvSpPr>
          <p:cNvPr id="18" name="Line 12"/>
          <p:cNvSpPr>
            <a:spLocks noChangeShapeType="1"/>
          </p:cNvSpPr>
          <p:nvPr/>
        </p:nvSpPr>
        <p:spPr bwMode="auto">
          <a:xfrm>
            <a:off x="6135504" y="2332717"/>
            <a:ext cx="0" cy="1973263"/>
          </a:xfrm>
          <a:prstGeom prst="line">
            <a:avLst/>
          </a:prstGeom>
          <a:noFill/>
          <a:ln w="9525">
            <a:solidFill>
              <a:schemeClr val="bg2"/>
            </a:solidFill>
            <a:round/>
            <a:headEnd/>
            <a:tailEnd/>
          </a:ln>
        </p:spPr>
        <p:txBody>
          <a:bodyPr/>
          <a:lstStyle/>
          <a:p>
            <a:endParaRPr lang="en-US"/>
          </a:p>
        </p:txBody>
      </p:sp>
      <p:sp>
        <p:nvSpPr>
          <p:cNvPr id="19" name="Rectangle 12"/>
          <p:cNvSpPr>
            <a:spLocks noChangeArrowheads="1"/>
          </p:cNvSpPr>
          <p:nvPr/>
        </p:nvSpPr>
        <p:spPr bwMode="auto">
          <a:xfrm>
            <a:off x="522104" y="1676473"/>
            <a:ext cx="5451475" cy="3046988"/>
          </a:xfrm>
          <a:prstGeom prst="rect">
            <a:avLst/>
          </a:prstGeom>
          <a:noFill/>
          <a:ln w="9525" algn="ctr">
            <a:noFill/>
            <a:miter lim="800000"/>
            <a:headEnd/>
            <a:tailEnd/>
          </a:ln>
        </p:spPr>
        <p:txBody>
          <a:bodyPr>
            <a:spAutoFit/>
          </a:bodyPr>
          <a:lstStyle/>
          <a:p>
            <a:pPr algn="l">
              <a:defRPr/>
            </a:pPr>
            <a:r>
              <a:rPr lang="en-US" b="1" i="1" dirty="0" smtClean="0">
                <a:solidFill>
                  <a:schemeClr val="accent3">
                    <a:lumMod val="50000"/>
                  </a:schemeClr>
                </a:solidFill>
                <a:latin typeface="Times New Roman" pitchFamily="18" charset="0"/>
                <a:ea typeface="MS PGothic" pitchFamily="34" charset="-128"/>
                <a:cs typeface="Times New Roman" pitchFamily="18" charset="0"/>
              </a:rPr>
              <a:t>“Without tc Server, I could not have deployed my web-based applications into the internal private cloud environment I created. SpringSource tc Server’s small footprint allows me to deploy a dozen app server instances on one physical box virtualized by VMware, with plenty of capacity left over.”</a:t>
            </a:r>
            <a:endParaRPr lang="en-US" b="1" i="1" dirty="0">
              <a:solidFill>
                <a:schemeClr val="accent3">
                  <a:lumMod val="50000"/>
                </a:schemeClr>
              </a:solidFill>
              <a:latin typeface="Times New Roman" pitchFamily="18" charset="0"/>
              <a:ea typeface="MS PGothic" pitchFamily="34" charset="-128"/>
              <a:cs typeface="Times New Roman" pitchFamily="18" charset="0"/>
            </a:endParaRPr>
          </a:p>
        </p:txBody>
      </p:sp>
      <p:sp>
        <p:nvSpPr>
          <p:cNvPr id="20" name="Rectangle 15"/>
          <p:cNvSpPr>
            <a:spLocks noChangeArrowheads="1"/>
          </p:cNvSpPr>
          <p:nvPr/>
        </p:nvSpPr>
        <p:spPr bwMode="auto">
          <a:xfrm>
            <a:off x="1836795" y="4868465"/>
            <a:ext cx="4419600" cy="535531"/>
          </a:xfrm>
          <a:prstGeom prst="rect">
            <a:avLst/>
          </a:prstGeom>
          <a:noFill/>
          <a:ln w="9525" algn="ctr">
            <a:noFill/>
            <a:miter lim="800000"/>
            <a:headEnd/>
            <a:tailEnd/>
          </a:ln>
        </p:spPr>
        <p:txBody>
          <a:bodyPr>
            <a:spAutoFit/>
          </a:bodyPr>
          <a:lstStyle/>
          <a:p>
            <a:pPr indent="3175" algn="r">
              <a:defRPr/>
            </a:pPr>
            <a:r>
              <a:rPr lang="en-US" sz="1200" dirty="0">
                <a:solidFill>
                  <a:schemeClr val="tx1"/>
                </a:solidFill>
                <a:latin typeface="+mj-lt"/>
                <a:ea typeface="MS PGothic" pitchFamily="34" charset="-128"/>
                <a:cs typeface="Arial" charset="0"/>
              </a:rPr>
              <a:t>— </a:t>
            </a:r>
            <a:r>
              <a:rPr lang="en-US" sz="1200" dirty="0" smtClean="0">
                <a:solidFill>
                  <a:schemeClr val="tx1"/>
                </a:solidFill>
                <a:latin typeface="+mj-lt"/>
                <a:ea typeface="MS PGothic" pitchFamily="34" charset="-128"/>
                <a:cs typeface="Arial" charset="0"/>
              </a:rPr>
              <a:t>Jon </a:t>
            </a:r>
            <a:r>
              <a:rPr lang="en-US" sz="1200" dirty="0" err="1" smtClean="0">
                <a:solidFill>
                  <a:schemeClr val="tx1"/>
                </a:solidFill>
                <a:latin typeface="+mj-lt"/>
                <a:ea typeface="MS PGothic" pitchFamily="34" charset="-128"/>
                <a:cs typeface="Arial" charset="0"/>
              </a:rPr>
              <a:t>Brisbin</a:t>
            </a:r>
            <a:endParaRPr lang="en-US" sz="1200" dirty="0">
              <a:solidFill>
                <a:schemeClr val="tx1"/>
              </a:solidFill>
              <a:latin typeface="+mj-lt"/>
              <a:ea typeface="MS PGothic" pitchFamily="34" charset="-128"/>
              <a:cs typeface="Arial" charset="0"/>
            </a:endParaRPr>
          </a:p>
          <a:p>
            <a:pPr indent="3175" algn="r">
              <a:defRPr/>
            </a:pPr>
            <a:r>
              <a:rPr lang="en-US" sz="1200" dirty="0" smtClean="0">
                <a:solidFill>
                  <a:schemeClr val="tx1"/>
                </a:solidFill>
                <a:latin typeface="+mj-lt"/>
                <a:ea typeface="MS PGothic" pitchFamily="34" charset="-128"/>
                <a:cs typeface="Arial" charset="0"/>
              </a:rPr>
              <a:t>NPC International</a:t>
            </a:r>
            <a:endParaRPr lang="en-US" sz="1200" dirty="0">
              <a:solidFill>
                <a:schemeClr val="tx1"/>
              </a:solidFill>
              <a:latin typeface="+mj-lt"/>
              <a:ea typeface="MS PGothic" pitchFamily="34" charset="-128"/>
              <a:cs typeface="Arial" charset="0"/>
            </a:endParaRPr>
          </a:p>
        </p:txBody>
      </p:sp>
      <p:pic>
        <p:nvPicPr>
          <p:cNvPr id="28674" name="Picture 2" descr="NPC International"/>
          <p:cNvPicPr>
            <a:picLocks noChangeAspect="1" noChangeArrowheads="1"/>
          </p:cNvPicPr>
          <p:nvPr/>
        </p:nvPicPr>
        <p:blipFill>
          <a:blip r:embed="rId3" cstate="email"/>
          <a:srcRect/>
          <a:stretch>
            <a:fillRect/>
          </a:stretch>
        </p:blipFill>
        <p:spPr bwMode="auto">
          <a:xfrm>
            <a:off x="6891323" y="2610472"/>
            <a:ext cx="1200150" cy="666751"/>
          </a:xfrm>
          <a:prstGeom prst="rect">
            <a:avLst/>
          </a:prstGeom>
          <a:noFill/>
        </p:spPr>
      </p:pic>
      <p:pic>
        <p:nvPicPr>
          <p:cNvPr id="28678" name="Picture 6" descr="http://www.classymommy.com/blog/uploaded_images/Pizza-Hut-Logo-780541.jpg"/>
          <p:cNvPicPr>
            <a:picLocks noChangeAspect="1" noChangeArrowheads="1"/>
          </p:cNvPicPr>
          <p:nvPr/>
        </p:nvPicPr>
        <p:blipFill>
          <a:blip r:embed="rId4" cstate="email"/>
          <a:srcRect/>
          <a:stretch>
            <a:fillRect/>
          </a:stretch>
        </p:blipFill>
        <p:spPr bwMode="auto">
          <a:xfrm>
            <a:off x="7095983" y="3393536"/>
            <a:ext cx="759260" cy="764322"/>
          </a:xfrm>
          <a:prstGeom prst="rect">
            <a:avLst/>
          </a:prstGeom>
          <a:noFill/>
        </p:spPr>
      </p:pic>
      <p:sp>
        <p:nvSpPr>
          <p:cNvPr id="21" name="Title 20"/>
          <p:cNvSpPr>
            <a:spLocks noGrp="1"/>
          </p:cNvSpPr>
          <p:nvPr>
            <p:ph type="title"/>
          </p:nvPr>
        </p:nvSpPr>
        <p:spPr/>
        <p:txBody>
          <a:bodyPr/>
          <a:lstStyle/>
          <a:p>
            <a:r>
              <a:rPr lang="en-US" smtClean="0"/>
              <a:t>Best Container for VMWare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0"/>
            <a:ext cx="9144000" cy="6264275"/>
          </a:xfrm>
          <a:prstGeom prst="rect">
            <a:avLst/>
          </a:prstGeom>
          <a:solidFill>
            <a:schemeClr val="bg1"/>
          </a:solidFill>
          <a:ln w="9525">
            <a:noFill/>
            <a:round/>
            <a:headEnd/>
            <a:tailEnd/>
          </a:ln>
        </p:spPr>
        <p:txBody>
          <a:bodyPr/>
          <a:lstStyle/>
          <a:p>
            <a:endParaRPr lang="en-US"/>
          </a:p>
        </p:txBody>
      </p:sp>
      <p:pic>
        <p:nvPicPr>
          <p:cNvPr id="34821" name="Picture 9"/>
          <p:cNvPicPr>
            <a:picLocks noChangeAspect="1" noChangeArrowheads="1"/>
          </p:cNvPicPr>
          <p:nvPr/>
        </p:nvPicPr>
        <p:blipFill>
          <a:blip r:embed="rId3" cstate="email"/>
          <a:srcRect/>
          <a:stretch>
            <a:fillRect/>
          </a:stretch>
        </p:blipFill>
        <p:spPr bwMode="auto">
          <a:xfrm>
            <a:off x="3189825" y="2743200"/>
            <a:ext cx="2497138" cy="381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Spring arrives</a:t>
            </a:r>
          </a:p>
        </p:txBody>
      </p:sp>
      <p:sp>
        <p:nvSpPr>
          <p:cNvPr id="8196" name="Rectangle 8"/>
          <p:cNvSpPr>
            <a:spLocks noChangeArrowheads="1"/>
          </p:cNvSpPr>
          <p:nvPr/>
        </p:nvSpPr>
        <p:spPr bwMode="auto">
          <a:xfrm>
            <a:off x="4951413" y="3293329"/>
            <a:ext cx="3840162" cy="647700"/>
          </a:xfrm>
          <a:prstGeom prst="rect">
            <a:avLst/>
          </a:prstGeom>
          <a:noFill/>
          <a:ln w="9525">
            <a:noFill/>
            <a:miter lim="800000"/>
            <a:headEnd/>
            <a:tailEnd/>
          </a:ln>
        </p:spPr>
        <p:txBody>
          <a:bodyPr>
            <a:spAutoFit/>
          </a:bodyPr>
          <a:lstStyle/>
          <a:p>
            <a:r>
              <a:rPr lang="en-US" sz="1800" i="1" dirty="0">
                <a:solidFill>
                  <a:srgbClr val="333333"/>
                </a:solidFill>
              </a:rPr>
              <a:t>A majority of [enterprise Java] users interviewed by Forrester use Spring</a:t>
            </a:r>
            <a:endParaRPr lang="en-US" sz="1800" b="1" i="1" dirty="0">
              <a:solidFill>
                <a:srgbClr val="333333"/>
              </a:solidFill>
            </a:endParaRPr>
          </a:p>
        </p:txBody>
      </p:sp>
      <p:sp>
        <p:nvSpPr>
          <p:cNvPr id="8197" name="TextBox 8"/>
          <p:cNvSpPr txBox="1">
            <a:spLocks noChangeArrowheads="1"/>
          </p:cNvSpPr>
          <p:nvPr/>
        </p:nvSpPr>
        <p:spPr bwMode="auto">
          <a:xfrm>
            <a:off x="8674124" y="3342004"/>
            <a:ext cx="355600" cy="1016000"/>
          </a:xfrm>
          <a:prstGeom prst="rect">
            <a:avLst/>
          </a:prstGeom>
          <a:noFill/>
          <a:ln w="9525">
            <a:noFill/>
            <a:miter lim="800000"/>
            <a:headEnd/>
            <a:tailEnd/>
          </a:ln>
        </p:spPr>
        <p:txBody>
          <a:bodyPr>
            <a:spAutoFit/>
          </a:bodyPr>
          <a:lstStyle/>
          <a:p>
            <a:r>
              <a:rPr lang="en-US" sz="6000" dirty="0">
                <a:solidFill>
                  <a:srgbClr val="8FB345"/>
                </a:solidFill>
                <a:latin typeface="Georgia" pitchFamily="18" charset="0"/>
              </a:rPr>
              <a:t>”</a:t>
            </a:r>
          </a:p>
        </p:txBody>
      </p:sp>
      <p:sp>
        <p:nvSpPr>
          <p:cNvPr id="8198" name="TextBox 13"/>
          <p:cNvSpPr txBox="1">
            <a:spLocks noChangeArrowheads="1"/>
          </p:cNvSpPr>
          <p:nvPr/>
        </p:nvSpPr>
        <p:spPr bwMode="auto">
          <a:xfrm>
            <a:off x="4627563" y="3066316"/>
            <a:ext cx="355600" cy="1015663"/>
          </a:xfrm>
          <a:prstGeom prst="rect">
            <a:avLst/>
          </a:prstGeom>
          <a:noFill/>
          <a:ln w="9525">
            <a:noFill/>
            <a:miter lim="800000"/>
            <a:headEnd/>
            <a:tailEnd/>
          </a:ln>
        </p:spPr>
        <p:txBody>
          <a:bodyPr wrap="square">
            <a:spAutoFit/>
          </a:bodyPr>
          <a:lstStyle/>
          <a:p>
            <a:r>
              <a:rPr lang="en-US" sz="6000">
                <a:solidFill>
                  <a:srgbClr val="8FB345"/>
                </a:solidFill>
                <a:latin typeface="Georgia" pitchFamily="18" charset="0"/>
              </a:rPr>
              <a:t>“</a:t>
            </a:r>
          </a:p>
        </p:txBody>
      </p:sp>
      <p:pic>
        <p:nvPicPr>
          <p:cNvPr id="8199" name="Picture 10" descr="C:\Documents and Settings\SDUNN\My Documents\graphics\logos\forrester_logo.png"/>
          <p:cNvPicPr>
            <a:picLocks noChangeAspect="1" noChangeArrowheads="1"/>
          </p:cNvPicPr>
          <p:nvPr/>
        </p:nvPicPr>
        <p:blipFill>
          <a:blip r:embed="rId3" cstate="email"/>
          <a:srcRect/>
          <a:stretch>
            <a:fillRect/>
          </a:stretch>
        </p:blipFill>
        <p:spPr bwMode="auto">
          <a:xfrm>
            <a:off x="7631113" y="3904516"/>
            <a:ext cx="1031875" cy="341313"/>
          </a:xfrm>
          <a:prstGeom prst="rect">
            <a:avLst/>
          </a:prstGeom>
          <a:noFill/>
          <a:ln w="9525">
            <a:noFill/>
            <a:miter lim="800000"/>
            <a:headEnd/>
            <a:tailEnd/>
          </a:ln>
        </p:spPr>
      </p:pic>
      <p:sp>
        <p:nvSpPr>
          <p:cNvPr id="8200" name="Rectangle 9"/>
          <p:cNvSpPr>
            <a:spLocks noChangeArrowheads="1"/>
          </p:cNvSpPr>
          <p:nvPr/>
        </p:nvSpPr>
        <p:spPr bwMode="auto">
          <a:xfrm>
            <a:off x="908050" y="4900350"/>
            <a:ext cx="3584575" cy="307975"/>
          </a:xfrm>
          <a:prstGeom prst="rect">
            <a:avLst/>
          </a:prstGeom>
          <a:noFill/>
          <a:ln w="9525">
            <a:noFill/>
            <a:miter lim="800000"/>
            <a:headEnd/>
            <a:tailEnd/>
          </a:ln>
        </p:spPr>
        <p:txBody>
          <a:bodyPr>
            <a:spAutoFit/>
          </a:bodyPr>
          <a:lstStyle/>
          <a:p>
            <a:pPr algn="ctr"/>
            <a:r>
              <a:rPr lang="en-US" sz="1400">
                <a:solidFill>
                  <a:schemeClr val="tx1"/>
                </a:solidFill>
              </a:rPr>
              <a:t>Source: Indeed.com Job Trends, Feb 2010</a:t>
            </a:r>
          </a:p>
        </p:txBody>
      </p:sp>
      <p:sp>
        <p:nvSpPr>
          <p:cNvPr id="8201" name="Rectangle 10"/>
          <p:cNvSpPr>
            <a:spLocks noChangeArrowheads="1"/>
          </p:cNvSpPr>
          <p:nvPr/>
        </p:nvSpPr>
        <p:spPr bwMode="auto">
          <a:xfrm>
            <a:off x="4916488" y="1210799"/>
            <a:ext cx="3670300" cy="1477962"/>
          </a:xfrm>
          <a:prstGeom prst="rect">
            <a:avLst/>
          </a:prstGeom>
          <a:noFill/>
          <a:ln w="9525">
            <a:noFill/>
            <a:miter lim="800000"/>
            <a:headEnd/>
            <a:tailEnd/>
          </a:ln>
        </p:spPr>
        <p:txBody>
          <a:bodyPr>
            <a:spAutoFit/>
          </a:bodyPr>
          <a:lstStyle/>
          <a:p>
            <a:pPr algn="ctr"/>
            <a:r>
              <a:rPr lang="en-US" sz="1800" i="1" dirty="0">
                <a:solidFill>
                  <a:schemeClr val="tx1"/>
                </a:solidFill>
              </a:rPr>
              <a:t>At least 2 million Java developers have some level of proficiency with Spring Core, and this represents at least 50% of enterprise Java developers</a:t>
            </a:r>
          </a:p>
        </p:txBody>
      </p:sp>
      <p:sp>
        <p:nvSpPr>
          <p:cNvPr id="8202" name="TextBox 8"/>
          <p:cNvSpPr txBox="1">
            <a:spLocks noChangeArrowheads="1"/>
          </p:cNvSpPr>
          <p:nvPr/>
        </p:nvSpPr>
        <p:spPr bwMode="auto">
          <a:xfrm>
            <a:off x="8098733" y="1985475"/>
            <a:ext cx="355600" cy="1016000"/>
          </a:xfrm>
          <a:prstGeom prst="rect">
            <a:avLst/>
          </a:prstGeom>
          <a:noFill/>
          <a:ln w="9525">
            <a:noFill/>
            <a:miter lim="800000"/>
            <a:headEnd/>
            <a:tailEnd/>
          </a:ln>
        </p:spPr>
        <p:txBody>
          <a:bodyPr>
            <a:spAutoFit/>
          </a:bodyPr>
          <a:lstStyle/>
          <a:p>
            <a:r>
              <a:rPr lang="en-US" sz="6000" dirty="0">
                <a:solidFill>
                  <a:srgbClr val="8FB345"/>
                </a:solidFill>
                <a:latin typeface="Georgia" pitchFamily="18" charset="0"/>
              </a:rPr>
              <a:t>”</a:t>
            </a:r>
          </a:p>
        </p:txBody>
      </p:sp>
      <p:sp>
        <p:nvSpPr>
          <p:cNvPr id="8203" name="TextBox 13"/>
          <p:cNvSpPr txBox="1">
            <a:spLocks noChangeArrowheads="1"/>
          </p:cNvSpPr>
          <p:nvPr/>
        </p:nvSpPr>
        <p:spPr bwMode="auto">
          <a:xfrm>
            <a:off x="4619625" y="979025"/>
            <a:ext cx="355600" cy="1015663"/>
          </a:xfrm>
          <a:prstGeom prst="rect">
            <a:avLst/>
          </a:prstGeom>
          <a:noFill/>
          <a:ln w="9525">
            <a:noFill/>
            <a:miter lim="800000"/>
            <a:headEnd/>
            <a:tailEnd/>
          </a:ln>
        </p:spPr>
        <p:txBody>
          <a:bodyPr wrap="square">
            <a:spAutoFit/>
          </a:bodyPr>
          <a:lstStyle/>
          <a:p>
            <a:r>
              <a:rPr lang="en-US" sz="6000" dirty="0">
                <a:solidFill>
                  <a:srgbClr val="8FB345"/>
                </a:solidFill>
                <a:latin typeface="Georgia" pitchFamily="18" charset="0"/>
              </a:rPr>
              <a:t>“</a:t>
            </a:r>
          </a:p>
        </p:txBody>
      </p:sp>
      <p:sp>
        <p:nvSpPr>
          <p:cNvPr id="14" name="Rectangle 13"/>
          <p:cNvSpPr/>
          <p:nvPr/>
        </p:nvSpPr>
        <p:spPr>
          <a:xfrm>
            <a:off x="4744279" y="4559833"/>
            <a:ext cx="4121426" cy="1200329"/>
          </a:xfrm>
          <a:prstGeom prst="rect">
            <a:avLst/>
          </a:prstGeom>
        </p:spPr>
        <p:txBody>
          <a:bodyPr wrap="square">
            <a:spAutoFit/>
          </a:bodyPr>
          <a:lstStyle/>
          <a:p>
            <a:pPr algn="ctr"/>
            <a:r>
              <a:rPr lang="en-US" sz="1800" i="1" dirty="0" smtClean="0">
                <a:solidFill>
                  <a:schemeClr val="tx1"/>
                </a:solidFill>
              </a:rPr>
              <a:t>Half say the adoption of Spring has reduced the time to complete a project by more than 25%, and one in four have reduced the time by over 50% </a:t>
            </a:r>
            <a:endParaRPr lang="en-US" sz="1800" i="1" dirty="0">
              <a:solidFill>
                <a:schemeClr val="tx1"/>
              </a:solidFill>
            </a:endParaRPr>
          </a:p>
        </p:txBody>
      </p:sp>
      <p:sp>
        <p:nvSpPr>
          <p:cNvPr id="15" name="TextBox 8"/>
          <p:cNvSpPr txBox="1">
            <a:spLocks noChangeArrowheads="1"/>
          </p:cNvSpPr>
          <p:nvPr/>
        </p:nvSpPr>
        <p:spPr bwMode="auto">
          <a:xfrm>
            <a:off x="8581694" y="5142718"/>
            <a:ext cx="355600" cy="1016000"/>
          </a:xfrm>
          <a:prstGeom prst="rect">
            <a:avLst/>
          </a:prstGeom>
          <a:noFill/>
          <a:ln w="9525">
            <a:noFill/>
            <a:miter lim="800000"/>
            <a:headEnd/>
            <a:tailEnd/>
          </a:ln>
        </p:spPr>
        <p:txBody>
          <a:bodyPr>
            <a:spAutoFit/>
          </a:bodyPr>
          <a:lstStyle/>
          <a:p>
            <a:r>
              <a:rPr lang="en-US" sz="6000" dirty="0">
                <a:solidFill>
                  <a:srgbClr val="8FB345"/>
                </a:solidFill>
                <a:latin typeface="Georgia" pitchFamily="18" charset="0"/>
              </a:rPr>
              <a:t>”</a:t>
            </a:r>
          </a:p>
        </p:txBody>
      </p:sp>
      <p:sp>
        <p:nvSpPr>
          <p:cNvPr id="16" name="TextBox 13"/>
          <p:cNvSpPr txBox="1">
            <a:spLocks noChangeArrowheads="1"/>
          </p:cNvSpPr>
          <p:nvPr/>
        </p:nvSpPr>
        <p:spPr bwMode="auto">
          <a:xfrm>
            <a:off x="4626253" y="4325157"/>
            <a:ext cx="355600" cy="1015663"/>
          </a:xfrm>
          <a:prstGeom prst="rect">
            <a:avLst/>
          </a:prstGeom>
          <a:noFill/>
          <a:ln w="9525">
            <a:noFill/>
            <a:miter lim="800000"/>
            <a:headEnd/>
            <a:tailEnd/>
          </a:ln>
        </p:spPr>
        <p:txBody>
          <a:bodyPr wrap="square">
            <a:spAutoFit/>
          </a:bodyPr>
          <a:lstStyle/>
          <a:p>
            <a:r>
              <a:rPr lang="en-US" sz="6000" dirty="0">
                <a:solidFill>
                  <a:srgbClr val="8FB345"/>
                </a:solidFill>
                <a:latin typeface="Georgia" pitchFamily="18" charset="0"/>
              </a:rPr>
              <a:t>“</a:t>
            </a:r>
          </a:p>
        </p:txBody>
      </p:sp>
      <p:pic>
        <p:nvPicPr>
          <p:cNvPr id="88066" name="Picture 2"/>
          <p:cNvPicPr>
            <a:picLocks noChangeAspect="1" noChangeArrowheads="1"/>
          </p:cNvPicPr>
          <p:nvPr/>
        </p:nvPicPr>
        <p:blipFill>
          <a:blip r:embed="rId4" cstate="email"/>
          <a:srcRect/>
          <a:stretch>
            <a:fillRect/>
          </a:stretch>
        </p:blipFill>
        <p:spPr bwMode="auto">
          <a:xfrm>
            <a:off x="7779027" y="5770094"/>
            <a:ext cx="745228" cy="473412"/>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a:stretch>
            <a:fillRect/>
          </a:stretch>
        </p:blipFill>
        <p:spPr bwMode="auto">
          <a:xfrm>
            <a:off x="7508384" y="2698660"/>
            <a:ext cx="1097280" cy="320040"/>
          </a:xfrm>
          <a:prstGeom prst="rect">
            <a:avLst/>
          </a:prstGeom>
          <a:noFill/>
          <a:ln w="9525">
            <a:noFill/>
            <a:miter lim="800000"/>
            <a:headEnd/>
            <a:tailEnd/>
          </a:ln>
        </p:spPr>
      </p:pic>
      <p:grpSp>
        <p:nvGrpSpPr>
          <p:cNvPr id="2" name="Group 19"/>
          <p:cNvGrpSpPr/>
          <p:nvPr/>
        </p:nvGrpSpPr>
        <p:grpSpPr>
          <a:xfrm>
            <a:off x="593124" y="1413173"/>
            <a:ext cx="3781168" cy="3142348"/>
            <a:chOff x="991888" y="1569695"/>
            <a:chExt cx="3094724" cy="2341090"/>
          </a:xfrm>
        </p:grpSpPr>
        <p:pic>
          <p:nvPicPr>
            <p:cNvPr id="12289" name="Picture 1"/>
            <p:cNvPicPr>
              <a:picLocks noChangeAspect="1" noChangeArrowheads="1"/>
            </p:cNvPicPr>
            <p:nvPr/>
          </p:nvPicPr>
          <p:blipFill>
            <a:blip r:embed="rId6" cstate="print"/>
            <a:srcRect/>
            <a:stretch>
              <a:fillRect/>
            </a:stretch>
          </p:blipFill>
          <p:spPr bwMode="auto">
            <a:xfrm>
              <a:off x="1333887" y="1596210"/>
              <a:ext cx="2752725" cy="2314575"/>
            </a:xfrm>
            <a:prstGeom prst="rect">
              <a:avLst/>
            </a:prstGeom>
            <a:noFill/>
            <a:ln w="9525">
              <a:noFill/>
              <a:miter lim="800000"/>
              <a:headEnd/>
              <a:tailEnd/>
            </a:ln>
          </p:spPr>
        </p:pic>
        <p:pic>
          <p:nvPicPr>
            <p:cNvPr id="12291" name="Picture 3"/>
            <p:cNvPicPr>
              <a:picLocks noChangeAspect="1" noChangeArrowheads="1"/>
            </p:cNvPicPr>
            <p:nvPr/>
          </p:nvPicPr>
          <p:blipFill>
            <a:blip r:embed="rId7" cstate="print"/>
            <a:srcRect/>
            <a:stretch>
              <a:fillRect/>
            </a:stretch>
          </p:blipFill>
          <p:spPr bwMode="auto">
            <a:xfrm>
              <a:off x="991888" y="1569695"/>
              <a:ext cx="438150" cy="2219325"/>
            </a:xfrm>
            <a:prstGeom prst="rect">
              <a:avLst/>
            </a:prstGeom>
            <a:noFill/>
            <a:ln w="9525">
              <a:noFill/>
              <a:miter lim="800000"/>
              <a:headEnd/>
              <a:tailEnd/>
            </a:ln>
          </p:spPr>
        </p:pic>
      </p:grpSp>
      <p:sp>
        <p:nvSpPr>
          <p:cNvPr id="21" name="TextBox 20"/>
          <p:cNvSpPr txBox="1"/>
          <p:nvPr/>
        </p:nvSpPr>
        <p:spPr>
          <a:xfrm>
            <a:off x="3171567" y="1466335"/>
            <a:ext cx="667265" cy="276999"/>
          </a:xfrm>
          <a:prstGeom prst="rect">
            <a:avLst/>
          </a:prstGeom>
          <a:noFill/>
        </p:spPr>
        <p:txBody>
          <a:bodyPr wrap="square" rtlCol="0">
            <a:spAutoFit/>
          </a:bodyPr>
          <a:lstStyle/>
          <a:p>
            <a:pPr algn="l"/>
            <a:r>
              <a:rPr lang="en-US" sz="1200" dirty="0" smtClean="0">
                <a:solidFill>
                  <a:srgbClr val="338313"/>
                </a:solidFill>
                <a:latin typeface="+mn-lt"/>
                <a:ea typeface="+mn-ea"/>
              </a:rPr>
              <a:t>Spring</a:t>
            </a:r>
          </a:p>
        </p:txBody>
      </p:sp>
      <p:sp>
        <p:nvSpPr>
          <p:cNvPr id="22" name="TextBox 21"/>
          <p:cNvSpPr txBox="1"/>
          <p:nvPr/>
        </p:nvSpPr>
        <p:spPr>
          <a:xfrm>
            <a:off x="3336324" y="2170672"/>
            <a:ext cx="1013253" cy="276999"/>
          </a:xfrm>
          <a:prstGeom prst="rect">
            <a:avLst/>
          </a:prstGeom>
          <a:noFill/>
        </p:spPr>
        <p:txBody>
          <a:bodyPr wrap="square" rtlCol="0">
            <a:spAutoFit/>
          </a:bodyPr>
          <a:lstStyle/>
          <a:p>
            <a:pPr algn="l"/>
            <a:r>
              <a:rPr lang="en-US" sz="1200" dirty="0" smtClean="0">
                <a:solidFill>
                  <a:srgbClr val="FF6600"/>
                </a:solidFill>
                <a:latin typeface="+mn-lt"/>
                <a:ea typeface="+mn-ea"/>
              </a:rPr>
              <a:t>Websphere</a:t>
            </a:r>
          </a:p>
        </p:txBody>
      </p:sp>
      <p:sp>
        <p:nvSpPr>
          <p:cNvPr id="23" name="TextBox 22"/>
          <p:cNvSpPr txBox="1"/>
          <p:nvPr/>
        </p:nvSpPr>
        <p:spPr>
          <a:xfrm>
            <a:off x="2949146" y="2854411"/>
            <a:ext cx="1021491" cy="276999"/>
          </a:xfrm>
          <a:prstGeom prst="rect">
            <a:avLst/>
          </a:prstGeom>
          <a:noFill/>
        </p:spPr>
        <p:txBody>
          <a:bodyPr wrap="square" rtlCol="0">
            <a:spAutoFit/>
          </a:bodyPr>
          <a:lstStyle/>
          <a:p>
            <a:pPr algn="l"/>
            <a:r>
              <a:rPr lang="en-US" sz="1200" dirty="0" smtClean="0">
                <a:solidFill>
                  <a:srgbClr val="0070C0"/>
                </a:solidFill>
                <a:latin typeface="+mn-lt"/>
                <a:ea typeface="+mn-ea"/>
              </a:rPr>
              <a:t>WebLogic</a:t>
            </a:r>
          </a:p>
        </p:txBody>
      </p:sp>
    </p:spTree>
    <p:extLst>
      <p:ext uri="{BB962C8B-B14F-4D97-AF65-F5344CB8AC3E}">
        <p14:creationId xmlns:p14="http://schemas.microsoft.com/office/powerpoint/2010/main" val="4099354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 for apps?</a:t>
            </a:r>
            <a:endParaRPr lang="en-US" dirty="0"/>
          </a:p>
        </p:txBody>
      </p:sp>
      <p:sp>
        <p:nvSpPr>
          <p:cNvPr id="3" name="Text Placeholder 2"/>
          <p:cNvSpPr>
            <a:spLocks noGrp="1"/>
          </p:cNvSpPr>
          <p:nvPr>
            <p:ph type="body" sz="quarter" idx="13"/>
          </p:nvPr>
        </p:nvSpPr>
        <p:spPr>
          <a:xfrm>
            <a:off x="352426" y="786384"/>
            <a:ext cx="5497230" cy="5010912"/>
          </a:xfrm>
        </p:spPr>
        <p:txBody>
          <a:bodyPr/>
          <a:lstStyle/>
          <a:p>
            <a:r>
              <a:rPr lang="en-US" dirty="0" smtClean="0"/>
              <a:t>New Frameworks</a:t>
            </a:r>
          </a:p>
          <a:p>
            <a:pPr lvl="1"/>
            <a:r>
              <a:rPr lang="en-US" dirty="0" smtClean="0"/>
              <a:t>Developer productivity through increasing abstraction</a:t>
            </a:r>
          </a:p>
          <a:p>
            <a:pPr lvl="1"/>
            <a:endParaRPr lang="en-US" dirty="0" smtClean="0"/>
          </a:p>
          <a:p>
            <a:r>
              <a:rPr lang="en-US" dirty="0" smtClean="0"/>
              <a:t>New Domains</a:t>
            </a:r>
          </a:p>
          <a:p>
            <a:pPr lvl="1"/>
            <a:r>
              <a:rPr lang="en-US" dirty="0" smtClean="0"/>
              <a:t>Enterprise applications now concerned with mobile, social interactions, SaaS integration</a:t>
            </a:r>
          </a:p>
          <a:p>
            <a:pPr lvl="1"/>
            <a:endParaRPr lang="en-US" dirty="0" smtClean="0"/>
          </a:p>
          <a:p>
            <a:r>
              <a:rPr lang="en-US" dirty="0" smtClean="0"/>
              <a:t>New Data Types, Requirements and Tools</a:t>
            </a:r>
          </a:p>
          <a:p>
            <a:pPr lvl="1"/>
            <a:r>
              <a:rPr lang="en-US" dirty="0" smtClean="0"/>
              <a:t>Data growing at 60% per year, NoSQL data solutions, need elastic data</a:t>
            </a:r>
          </a:p>
          <a:p>
            <a:pPr lvl="1"/>
            <a:endParaRPr lang="en-US" dirty="0" smtClean="0"/>
          </a:p>
          <a:p>
            <a:r>
              <a:rPr lang="en-US" dirty="0" smtClean="0"/>
              <a:t>New Infrastructures</a:t>
            </a:r>
          </a:p>
          <a:p>
            <a:pPr lvl="1"/>
            <a:r>
              <a:rPr lang="en-US" dirty="0" smtClean="0"/>
              <a:t>Virtualized, Cloud</a:t>
            </a:r>
          </a:p>
          <a:p>
            <a:pPr lvl="1"/>
            <a:r>
              <a:rPr lang="en-US" dirty="0" smtClean="0"/>
              <a:t>Public alternatives for app construction</a:t>
            </a:r>
            <a:endParaRPr lang="en-US" dirty="0"/>
          </a:p>
        </p:txBody>
      </p:sp>
      <p:cxnSp>
        <p:nvCxnSpPr>
          <p:cNvPr id="6" name="Straight Arrow Connector 5"/>
          <p:cNvCxnSpPr/>
          <p:nvPr/>
        </p:nvCxnSpPr>
        <p:spPr>
          <a:xfrm>
            <a:off x="6158457" y="2431567"/>
            <a:ext cx="2349074"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2"/>
          <p:cNvGrpSpPr/>
          <p:nvPr/>
        </p:nvGrpSpPr>
        <p:grpSpPr>
          <a:xfrm>
            <a:off x="6153139" y="786385"/>
            <a:ext cx="2344463" cy="1645184"/>
            <a:chOff x="6494333" y="786385"/>
            <a:chExt cx="2344463" cy="1645184"/>
          </a:xfrm>
        </p:grpSpPr>
        <p:pic>
          <p:nvPicPr>
            <p:cNvPr id="5" name="Content Placeholder 3" descr="app_books.png"/>
            <p:cNvPicPr>
              <a:picLocks noChangeAspect="1"/>
            </p:cNvPicPr>
            <p:nvPr/>
          </p:nvPicPr>
          <p:blipFill>
            <a:blip r:embed="rId3" cstate="print"/>
            <a:stretch>
              <a:fillRect/>
            </a:stretch>
          </p:blipFill>
          <p:spPr>
            <a:xfrm>
              <a:off x="6499651" y="1151102"/>
              <a:ext cx="2339145" cy="1255413"/>
            </a:xfrm>
            <a:prstGeom prst="rect">
              <a:avLst/>
            </a:prstGeom>
            <a:noFill/>
            <a:ln>
              <a:noFill/>
            </a:ln>
          </p:spPr>
        </p:pic>
        <p:cxnSp>
          <p:nvCxnSpPr>
            <p:cNvPr id="7" name="Straight Arrow Connector 6"/>
            <p:cNvCxnSpPr/>
            <p:nvPr/>
          </p:nvCxnSpPr>
          <p:spPr>
            <a:xfrm rot="5400000" flipH="1" flipV="1">
              <a:off x="5674403" y="1606315"/>
              <a:ext cx="1645184" cy="532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33"/>
          <p:cNvGrpSpPr/>
          <p:nvPr/>
        </p:nvGrpSpPr>
        <p:grpSpPr>
          <a:xfrm>
            <a:off x="5842807" y="2826772"/>
            <a:ext cx="916158" cy="775831"/>
            <a:chOff x="5583499" y="2878443"/>
            <a:chExt cx="916158" cy="775831"/>
          </a:xfrm>
        </p:grpSpPr>
        <p:pic>
          <p:nvPicPr>
            <p:cNvPr id="18" name="Picture 79" descr="bberry.png"/>
            <p:cNvPicPr>
              <a:picLocks noChangeAspect="1"/>
            </p:cNvPicPr>
            <p:nvPr/>
          </p:nvPicPr>
          <p:blipFill>
            <a:blip r:embed="rId4" cstate="email"/>
            <a:srcRect/>
            <a:stretch>
              <a:fillRect/>
            </a:stretch>
          </p:blipFill>
          <p:spPr bwMode="auto">
            <a:xfrm>
              <a:off x="5583499" y="2903569"/>
              <a:ext cx="456642" cy="750705"/>
            </a:xfrm>
            <a:prstGeom prst="rect">
              <a:avLst/>
            </a:prstGeom>
            <a:noFill/>
            <a:ln w="9525">
              <a:noFill/>
              <a:miter lim="800000"/>
              <a:headEnd/>
              <a:tailEnd/>
            </a:ln>
          </p:spPr>
        </p:pic>
        <p:pic>
          <p:nvPicPr>
            <p:cNvPr id="19" name="Picture 84" descr="Asus-Android-phone.png"/>
            <p:cNvPicPr>
              <a:picLocks noChangeAspect="1"/>
            </p:cNvPicPr>
            <p:nvPr/>
          </p:nvPicPr>
          <p:blipFill>
            <a:blip r:embed="rId5" cstate="email"/>
            <a:srcRect/>
            <a:stretch>
              <a:fillRect/>
            </a:stretch>
          </p:blipFill>
          <p:spPr bwMode="auto">
            <a:xfrm>
              <a:off x="6060486" y="2878443"/>
              <a:ext cx="439171" cy="771974"/>
            </a:xfrm>
            <a:prstGeom prst="rect">
              <a:avLst/>
            </a:prstGeom>
            <a:noFill/>
            <a:ln w="9525">
              <a:noFill/>
              <a:miter lim="800000"/>
              <a:headEnd/>
              <a:tailEnd/>
            </a:ln>
          </p:spPr>
        </p:pic>
      </p:grpSp>
      <p:grpSp>
        <p:nvGrpSpPr>
          <p:cNvPr id="9" name="Group 34"/>
          <p:cNvGrpSpPr/>
          <p:nvPr/>
        </p:nvGrpSpPr>
        <p:grpSpPr>
          <a:xfrm>
            <a:off x="6565216" y="3606156"/>
            <a:ext cx="1760318" cy="897460"/>
            <a:chOff x="6494334" y="3851816"/>
            <a:chExt cx="1760318" cy="897460"/>
          </a:xfrm>
        </p:grpSpPr>
        <p:pic>
          <p:nvPicPr>
            <p:cNvPr id="30" name="Picture 3"/>
            <p:cNvPicPr>
              <a:picLocks noChangeAspect="1" noChangeArrowheads="1"/>
            </p:cNvPicPr>
            <p:nvPr/>
          </p:nvPicPr>
          <p:blipFill>
            <a:blip r:embed="rId6" cstate="email">
              <a:clrChange>
                <a:clrFrom>
                  <a:srgbClr val="FFFFFF"/>
                </a:clrFrom>
                <a:clrTo>
                  <a:srgbClr val="FFFFFF">
                    <a:alpha val="0"/>
                  </a:srgbClr>
                </a:clrTo>
              </a:clrChange>
            </a:blip>
            <a:srcRect l="29011" t="12991" r="56716" b="83479"/>
            <a:stretch>
              <a:fillRect/>
            </a:stretch>
          </p:blipFill>
          <p:spPr bwMode="auto">
            <a:xfrm>
              <a:off x="7374451" y="3851816"/>
              <a:ext cx="880201" cy="897460"/>
            </a:xfrm>
            <a:prstGeom prst="rect">
              <a:avLst/>
            </a:prstGeom>
            <a:noFill/>
            <a:ln w="9525">
              <a:noFill/>
              <a:miter lim="800000"/>
              <a:headEnd/>
              <a:tailEnd/>
            </a:ln>
          </p:spPr>
        </p:pic>
        <p:pic>
          <p:nvPicPr>
            <p:cNvPr id="24" name="Picture 13" descr="ICON_Storage_1up_Q308.png"/>
            <p:cNvPicPr>
              <a:picLocks noChangeAspect="1"/>
            </p:cNvPicPr>
            <p:nvPr/>
          </p:nvPicPr>
          <p:blipFill>
            <a:blip r:embed="rId7" cstate="email"/>
            <a:srcRect/>
            <a:stretch>
              <a:fillRect/>
            </a:stretch>
          </p:blipFill>
          <p:spPr bwMode="auto">
            <a:xfrm>
              <a:off x="6494334" y="4260246"/>
              <a:ext cx="378001" cy="462536"/>
            </a:xfrm>
            <a:prstGeom prst="rect">
              <a:avLst/>
            </a:prstGeom>
            <a:noFill/>
            <a:ln w="9525">
              <a:noFill/>
              <a:miter lim="800000"/>
              <a:headEnd/>
              <a:tailEnd/>
            </a:ln>
          </p:spPr>
        </p:pic>
        <p:pic>
          <p:nvPicPr>
            <p:cNvPr id="26" name="Picture 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891707" y="4244688"/>
              <a:ext cx="525611" cy="462537"/>
            </a:xfrm>
            <a:prstGeom prst="rect">
              <a:avLst/>
            </a:prstGeom>
            <a:noFill/>
            <a:ln w="9525">
              <a:noFill/>
              <a:miter lim="800000"/>
              <a:headEnd/>
              <a:tailEnd/>
            </a:ln>
          </p:spPr>
        </p:pic>
      </p:grpSp>
      <p:pic>
        <p:nvPicPr>
          <p:cNvPr id="31" name="Picture 27" descr="ICON_Cloud_Q308"/>
          <p:cNvPicPr>
            <a:picLocks noChangeAspect="1" noChangeArrowheads="1"/>
          </p:cNvPicPr>
          <p:nvPr/>
        </p:nvPicPr>
        <p:blipFill>
          <a:blip r:embed="rId9" cstate="email"/>
          <a:srcRect/>
          <a:stretch>
            <a:fillRect/>
          </a:stretch>
        </p:blipFill>
        <p:spPr bwMode="auto">
          <a:xfrm>
            <a:off x="5050722" y="4602186"/>
            <a:ext cx="2018600" cy="1284382"/>
          </a:xfrm>
          <a:prstGeom prst="rect">
            <a:avLst/>
          </a:prstGeom>
          <a:noFill/>
          <a:ln w="9525">
            <a:noFill/>
            <a:miter lim="800000"/>
            <a:headEnd/>
            <a:tailEnd/>
          </a:ln>
        </p:spPr>
      </p:pic>
      <p:sp>
        <p:nvSpPr>
          <p:cNvPr id="16" name="TextBox 15"/>
          <p:cNvSpPr txBox="1"/>
          <p:nvPr/>
        </p:nvSpPr>
        <p:spPr>
          <a:xfrm>
            <a:off x="7081052" y="2431569"/>
            <a:ext cx="839437" cy="307777"/>
          </a:xfrm>
          <a:prstGeom prst="rect">
            <a:avLst/>
          </a:prstGeom>
          <a:noFill/>
        </p:spPr>
        <p:txBody>
          <a:bodyPr wrap="square" rtlCol="0">
            <a:spAutoFit/>
          </a:bodyPr>
          <a:lstStyle/>
          <a:p>
            <a:pPr algn="l" defTabSz="457200">
              <a:spcAft>
                <a:spcPct val="0"/>
              </a:spcAft>
            </a:pPr>
            <a:r>
              <a:rPr lang="en-US" sz="1400" dirty="0" smtClean="0">
                <a:solidFill>
                  <a:srgbClr val="333333"/>
                </a:solidFill>
                <a:latin typeface="Arial"/>
                <a:ea typeface="ＭＳ Ｐゴシック"/>
              </a:rPr>
              <a:t>Time</a:t>
            </a:r>
          </a:p>
        </p:txBody>
      </p:sp>
      <p:sp>
        <p:nvSpPr>
          <p:cNvPr id="17" name="TextBox 16"/>
          <p:cNvSpPr txBox="1"/>
          <p:nvPr/>
        </p:nvSpPr>
        <p:spPr>
          <a:xfrm rot="16200000">
            <a:off x="5354599" y="1404795"/>
            <a:ext cx="1185330" cy="307777"/>
          </a:xfrm>
          <a:prstGeom prst="rect">
            <a:avLst/>
          </a:prstGeom>
          <a:noFill/>
        </p:spPr>
        <p:txBody>
          <a:bodyPr wrap="square" rtlCol="0">
            <a:spAutoFit/>
          </a:bodyPr>
          <a:lstStyle/>
          <a:p>
            <a:pPr algn="l" defTabSz="457200">
              <a:spcAft>
                <a:spcPct val="0"/>
              </a:spcAft>
            </a:pPr>
            <a:r>
              <a:rPr lang="en-US" sz="1400" dirty="0" smtClean="0">
                <a:solidFill>
                  <a:srgbClr val="333333"/>
                </a:solidFill>
                <a:latin typeface="Arial"/>
                <a:ea typeface="ＭＳ Ｐゴシック"/>
              </a:rPr>
              <a:t>Abstraction</a:t>
            </a:r>
          </a:p>
        </p:txBody>
      </p:sp>
    </p:spTree>
    <p:extLst>
      <p:ext uri="{BB962C8B-B14F-4D97-AF65-F5344CB8AC3E}">
        <p14:creationId xmlns:p14="http://schemas.microsoft.com/office/powerpoint/2010/main" val="8727011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a:off x="1046747" y="754995"/>
            <a:ext cx="7038474" cy="2878541"/>
          </a:xfrm>
          <a:prstGeom prst="roundRect">
            <a:avLst>
              <a:gd name="adj" fmla="val 8283"/>
            </a:avLst>
          </a:prstGeom>
          <a:gradFill>
            <a:gsLst>
              <a:gs pos="0">
                <a:schemeClr val="bg1">
                  <a:lumMod val="85000"/>
                </a:schemeClr>
              </a:gs>
              <a:gs pos="100000">
                <a:schemeClr val="bg1"/>
              </a:gs>
            </a:gsLst>
          </a:gradFill>
          <a:ln w="12700">
            <a:solidFill>
              <a:schemeClr val="bg2">
                <a:lumMod val="75000"/>
              </a:schemeClr>
            </a:solidFill>
            <a:headEnd type="none" w="med" len="med"/>
            <a:tailEnd type="none" w="med" len="med"/>
          </a:ln>
          <a:effectLst>
            <a:outerShdw blurRad="38100" dist="12700" dir="5400000" sx="101000" sy="101000" algn="t" rotWithShape="0">
              <a:prstClr val="black">
                <a:alpha val="17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lstStyle/>
          <a:p>
            <a:pPr>
              <a:spcAft>
                <a:spcPct val="0"/>
              </a:spcAft>
              <a:defRPr/>
            </a:pPr>
            <a:r>
              <a:rPr lang="en-US" sz="2000" b="1" dirty="0" smtClean="0">
                <a:solidFill>
                  <a:srgbClr val="338313"/>
                </a:solidFill>
                <a:latin typeface="Arial"/>
                <a:ea typeface="ＭＳ Ｐゴシック"/>
              </a:rPr>
              <a:t>SpringSource Tool Suite</a:t>
            </a:r>
          </a:p>
        </p:txBody>
      </p:sp>
      <p:sp>
        <p:nvSpPr>
          <p:cNvPr id="14339" name="Content Placeholder 14"/>
          <p:cNvSpPr>
            <a:spLocks noGrp="1"/>
          </p:cNvSpPr>
          <p:nvPr>
            <p:ph type="body" sz="quarter" idx="13"/>
          </p:nvPr>
        </p:nvSpPr>
        <p:spPr>
          <a:xfrm>
            <a:off x="526093" y="3914711"/>
            <a:ext cx="8235444" cy="2047678"/>
          </a:xfrm>
        </p:spPr>
        <p:txBody>
          <a:bodyPr anchor="t"/>
          <a:lstStyle/>
          <a:p>
            <a:pPr>
              <a:spcBef>
                <a:spcPts val="600"/>
              </a:spcBef>
            </a:pPr>
            <a:r>
              <a:rPr lang="en-US" smtClean="0"/>
              <a:t>Agile Development - Integrated Testing </a:t>
            </a:r>
            <a:endParaRPr lang="en-US" dirty="0" smtClean="0"/>
          </a:p>
          <a:p>
            <a:pPr lvl="1">
              <a:spcBef>
                <a:spcPts val="600"/>
              </a:spcBef>
            </a:pPr>
            <a:r>
              <a:rPr lang="en-US" sz="1800" dirty="0" smtClean="0"/>
              <a:t>Tight </a:t>
            </a:r>
            <a:r>
              <a:rPr lang="en-US" dirty="0" smtClean="0"/>
              <a:t>i</a:t>
            </a:r>
            <a:r>
              <a:rPr lang="en-US" sz="1800" dirty="0" smtClean="0"/>
              <a:t>ntegration with tc Server minimizes application redeploys/restarts</a:t>
            </a:r>
          </a:p>
          <a:p>
            <a:pPr lvl="1">
              <a:spcBef>
                <a:spcPts val="600"/>
              </a:spcBef>
            </a:pPr>
            <a:r>
              <a:rPr lang="en-US" sz="1800" dirty="0" smtClean="0"/>
              <a:t>Links performance issues to code traces highlighted in Spring Insight</a:t>
            </a:r>
          </a:p>
          <a:p>
            <a:pPr>
              <a:spcBef>
                <a:spcPts val="600"/>
              </a:spcBef>
            </a:pPr>
            <a:r>
              <a:rPr lang="en-US" sz="2000" dirty="0" smtClean="0"/>
              <a:t>Supports flexible </a:t>
            </a:r>
            <a:r>
              <a:rPr lang="en-US" dirty="0" smtClean="0"/>
              <a:t>d</a:t>
            </a:r>
            <a:r>
              <a:rPr lang="en-US" sz="2000" dirty="0" smtClean="0"/>
              <a:t>eployment </a:t>
            </a:r>
            <a:r>
              <a:rPr lang="en-US" dirty="0" smtClean="0"/>
              <a:t>t</a:t>
            </a:r>
            <a:r>
              <a:rPr lang="en-US" sz="2000" dirty="0" smtClean="0"/>
              <a:t>argets</a:t>
            </a:r>
          </a:p>
          <a:p>
            <a:pPr lvl="1">
              <a:spcBef>
                <a:spcPts val="600"/>
              </a:spcBef>
            </a:pPr>
            <a:r>
              <a:rPr lang="en-US" sz="1800" dirty="0" smtClean="0"/>
              <a:t>tc Server, Java EE servers, VMware, Cloud, etc.</a:t>
            </a:r>
          </a:p>
        </p:txBody>
      </p:sp>
      <p:grpSp>
        <p:nvGrpSpPr>
          <p:cNvPr id="2" name="Group 24"/>
          <p:cNvGrpSpPr/>
          <p:nvPr/>
        </p:nvGrpSpPr>
        <p:grpSpPr>
          <a:xfrm>
            <a:off x="2147542" y="1977988"/>
            <a:ext cx="1434312" cy="533063"/>
            <a:chOff x="3729982" y="1466683"/>
            <a:chExt cx="1371600" cy="457200"/>
          </a:xfrm>
          <a:solidFill>
            <a:schemeClr val="bg1"/>
          </a:solidFill>
        </p:grpSpPr>
        <p:sp>
          <p:nvSpPr>
            <p:cNvPr id="26" name="Snip Single Corner Rectangle 25"/>
            <p:cNvSpPr/>
            <p:nvPr/>
          </p:nvSpPr>
          <p:spPr bwMode="auto">
            <a:xfrm flipV="1">
              <a:off x="3729982" y="1466683"/>
              <a:ext cx="1371600" cy="457200"/>
            </a:xfrm>
            <a:prstGeom prst="snip1Rect">
              <a:avLst>
                <a:gd name="adj" fmla="val 45327"/>
              </a:avLst>
            </a:prstGeom>
            <a:grpFill/>
            <a:ln w="9525">
              <a:solidFill>
                <a:srgbClr val="338313"/>
              </a:solidFill>
              <a:round/>
              <a:headEnd/>
              <a:tailEnd/>
            </a:ln>
            <a:effectLst/>
          </p:spPr>
          <p:txBody>
            <a:bodyPr wrap="none" lIns="0" tIns="0" rIns="0" bIns="0" rtlCol="0" anchor="ctr"/>
            <a:lstStyle/>
            <a:p>
              <a:endParaRPr lang="en-US" sz="1800" dirty="0" smtClean="0">
                <a:solidFill>
                  <a:srgbClr val="FFFFFF"/>
                </a:solidFill>
              </a:endParaRPr>
            </a:p>
          </p:txBody>
        </p:sp>
        <p:sp>
          <p:nvSpPr>
            <p:cNvPr id="27" name="TextBox 26"/>
            <p:cNvSpPr txBox="1"/>
            <p:nvPr/>
          </p:nvSpPr>
          <p:spPr>
            <a:xfrm>
              <a:off x="3747777" y="1551474"/>
              <a:ext cx="1339401" cy="338554"/>
            </a:xfrm>
            <a:prstGeom prst="rect">
              <a:avLst/>
            </a:prstGeom>
            <a:noFill/>
          </p:spPr>
          <p:txBody>
            <a:bodyPr wrap="square" rtlCol="0">
              <a:spAutoFit/>
            </a:bodyPr>
            <a:lstStyle/>
            <a:p>
              <a:r>
                <a:rPr lang="en-US" sz="1600" dirty="0" smtClean="0">
                  <a:solidFill>
                    <a:srgbClr val="333333"/>
                  </a:solidFill>
                  <a:latin typeface="Arial"/>
                  <a:ea typeface="ＭＳ Ｐゴシック"/>
                </a:rPr>
                <a:t>Spring </a:t>
              </a:r>
              <a:r>
                <a:rPr lang="en-US" sz="1600" dirty="0" err="1" smtClean="0">
                  <a:solidFill>
                    <a:srgbClr val="333333"/>
                  </a:solidFill>
                  <a:latin typeface="Arial"/>
                  <a:ea typeface="ＭＳ Ｐゴシック"/>
                </a:rPr>
                <a:t>Roo</a:t>
              </a:r>
              <a:endParaRPr lang="en-US" sz="1600" dirty="0" smtClean="0">
                <a:solidFill>
                  <a:srgbClr val="333333"/>
                </a:solidFill>
                <a:latin typeface="Arial"/>
                <a:ea typeface="ＭＳ Ｐゴシック"/>
              </a:endParaRPr>
            </a:p>
          </p:txBody>
        </p:sp>
      </p:grpSp>
      <p:grpSp>
        <p:nvGrpSpPr>
          <p:cNvPr id="3" name="Group 27"/>
          <p:cNvGrpSpPr/>
          <p:nvPr/>
        </p:nvGrpSpPr>
        <p:grpSpPr>
          <a:xfrm>
            <a:off x="5479692" y="1977988"/>
            <a:ext cx="1434312" cy="533063"/>
            <a:chOff x="5957926" y="1466683"/>
            <a:chExt cx="1371600" cy="457200"/>
          </a:xfrm>
          <a:solidFill>
            <a:schemeClr val="bg1"/>
          </a:solidFill>
        </p:grpSpPr>
        <p:sp>
          <p:nvSpPr>
            <p:cNvPr id="29" name="Snip Single Corner Rectangle 28"/>
            <p:cNvSpPr/>
            <p:nvPr/>
          </p:nvSpPr>
          <p:spPr bwMode="auto">
            <a:xfrm flipH="1" flipV="1">
              <a:off x="5957926" y="1466683"/>
              <a:ext cx="1371600" cy="457200"/>
            </a:xfrm>
            <a:prstGeom prst="snip1Rect">
              <a:avLst>
                <a:gd name="adj" fmla="val 45327"/>
              </a:avLst>
            </a:prstGeom>
            <a:grpFill/>
            <a:ln w="9525">
              <a:solidFill>
                <a:srgbClr val="338313"/>
              </a:solidFill>
              <a:round/>
              <a:headEnd/>
              <a:tailEnd/>
            </a:ln>
            <a:effectLst/>
          </p:spPr>
          <p:txBody>
            <a:bodyPr wrap="none" lIns="0" tIns="0" rIns="0" bIns="0" rtlCol="0" anchor="ctr"/>
            <a:lstStyle/>
            <a:p>
              <a:endParaRPr lang="en-US" sz="1800" dirty="0" err="1" smtClean="0">
                <a:solidFill>
                  <a:srgbClr val="FFFFFF"/>
                </a:solidFill>
              </a:endParaRPr>
            </a:p>
          </p:txBody>
        </p:sp>
        <p:sp>
          <p:nvSpPr>
            <p:cNvPr id="30" name="TextBox 29"/>
            <p:cNvSpPr txBox="1"/>
            <p:nvPr/>
          </p:nvSpPr>
          <p:spPr>
            <a:xfrm>
              <a:off x="6234549" y="1543713"/>
              <a:ext cx="818356" cy="338554"/>
            </a:xfrm>
            <a:prstGeom prst="rect">
              <a:avLst/>
            </a:prstGeom>
            <a:noFill/>
          </p:spPr>
          <p:txBody>
            <a:bodyPr wrap="square" rtlCol="0">
              <a:spAutoFit/>
            </a:bodyPr>
            <a:lstStyle/>
            <a:p>
              <a:r>
                <a:rPr lang="en-US" sz="1600" dirty="0" smtClean="0">
                  <a:solidFill>
                    <a:srgbClr val="333333"/>
                  </a:solidFill>
                  <a:latin typeface="Arial"/>
                  <a:ea typeface="ＭＳ Ｐゴシック"/>
                </a:rPr>
                <a:t>Grails</a:t>
              </a:r>
            </a:p>
          </p:txBody>
        </p:sp>
      </p:grpSp>
      <p:grpSp>
        <p:nvGrpSpPr>
          <p:cNvPr id="4" name="Group 33"/>
          <p:cNvGrpSpPr/>
          <p:nvPr/>
        </p:nvGrpSpPr>
        <p:grpSpPr>
          <a:xfrm>
            <a:off x="3338248" y="2769500"/>
            <a:ext cx="2390520" cy="610038"/>
            <a:chOff x="4359499" y="2270226"/>
            <a:chExt cx="2286000" cy="523220"/>
          </a:xfrm>
        </p:grpSpPr>
        <p:sp>
          <p:nvSpPr>
            <p:cNvPr id="35" name="Rectangle 34"/>
            <p:cNvSpPr/>
            <p:nvPr/>
          </p:nvSpPr>
          <p:spPr bwMode="auto">
            <a:xfrm>
              <a:off x="4359499" y="2296310"/>
              <a:ext cx="2286000" cy="457200"/>
            </a:xfrm>
            <a:prstGeom prst="rect">
              <a:avLst/>
            </a:prstGeom>
            <a:solidFill>
              <a:schemeClr val="bg1"/>
            </a:solidFill>
            <a:ln w="9525">
              <a:solidFill>
                <a:srgbClr val="338313"/>
              </a:solidFill>
              <a:round/>
              <a:headEnd/>
              <a:tailEnd/>
            </a:ln>
            <a:effectLst/>
          </p:spPr>
          <p:txBody>
            <a:bodyPr wrap="none" lIns="0" tIns="0" rIns="0" bIns="0" rtlCol="0" anchor="ctr"/>
            <a:lstStyle/>
            <a:p>
              <a:endParaRPr lang="en-US" sz="1800" dirty="0" err="1" smtClean="0">
                <a:solidFill>
                  <a:srgbClr val="FFFFFF"/>
                </a:solidFill>
              </a:endParaRPr>
            </a:p>
          </p:txBody>
        </p:sp>
        <p:sp>
          <p:nvSpPr>
            <p:cNvPr id="36" name="TextBox 35"/>
            <p:cNvSpPr txBox="1"/>
            <p:nvPr/>
          </p:nvSpPr>
          <p:spPr>
            <a:xfrm>
              <a:off x="4832798" y="2270226"/>
              <a:ext cx="1339403" cy="523220"/>
            </a:xfrm>
            <a:prstGeom prst="rect">
              <a:avLst/>
            </a:prstGeom>
            <a:noFill/>
          </p:spPr>
          <p:txBody>
            <a:bodyPr wrap="square" rtlCol="0">
              <a:spAutoFit/>
            </a:bodyPr>
            <a:lstStyle/>
            <a:p>
              <a:pPr>
                <a:spcAft>
                  <a:spcPts val="0"/>
                </a:spcAft>
              </a:pPr>
              <a:r>
                <a:rPr lang="en-US" sz="1600" dirty="0" smtClean="0">
                  <a:solidFill>
                    <a:srgbClr val="333333"/>
                  </a:solidFill>
                  <a:latin typeface="Arial"/>
                  <a:ea typeface="ＭＳ Ｐゴシック"/>
                </a:rPr>
                <a:t>tc Server</a:t>
              </a:r>
            </a:p>
            <a:p>
              <a:pPr>
                <a:spcAft>
                  <a:spcPts val="0"/>
                </a:spcAft>
              </a:pPr>
              <a:r>
                <a:rPr lang="en-US" sz="1200" i="1" dirty="0" smtClean="0">
                  <a:solidFill>
                    <a:srgbClr val="333333"/>
                  </a:solidFill>
                  <a:latin typeface="Arial"/>
                  <a:ea typeface="ＭＳ Ｐゴシック"/>
                </a:rPr>
                <a:t>(Spring Insight)</a:t>
              </a:r>
            </a:p>
          </p:txBody>
        </p:sp>
      </p:grpSp>
      <p:sp>
        <p:nvSpPr>
          <p:cNvPr id="37" name="Rectangle 36"/>
          <p:cNvSpPr/>
          <p:nvPr/>
        </p:nvSpPr>
        <p:spPr>
          <a:xfrm>
            <a:off x="2393992" y="2530721"/>
            <a:ext cx="738790" cy="307777"/>
          </a:xfrm>
          <a:prstGeom prst="rect">
            <a:avLst/>
          </a:prstGeom>
        </p:spPr>
        <p:txBody>
          <a:bodyPr wrap="square">
            <a:spAutoFit/>
          </a:bodyPr>
          <a:lstStyle/>
          <a:p>
            <a:r>
              <a:rPr lang="en-US" sz="1400" i="1" dirty="0" smtClean="0">
                <a:solidFill>
                  <a:srgbClr val="333333"/>
                </a:solidFill>
              </a:rPr>
              <a:t>Java</a:t>
            </a:r>
          </a:p>
        </p:txBody>
      </p:sp>
      <p:sp>
        <p:nvSpPr>
          <p:cNvPr id="38" name="Rectangle 37"/>
          <p:cNvSpPr/>
          <p:nvPr/>
        </p:nvSpPr>
        <p:spPr>
          <a:xfrm>
            <a:off x="5841166" y="2504509"/>
            <a:ext cx="891079" cy="307777"/>
          </a:xfrm>
          <a:prstGeom prst="rect">
            <a:avLst/>
          </a:prstGeom>
        </p:spPr>
        <p:txBody>
          <a:bodyPr wrap="square">
            <a:spAutoFit/>
          </a:bodyPr>
          <a:lstStyle/>
          <a:p>
            <a:r>
              <a:rPr lang="en-US" sz="1400" i="1" dirty="0" smtClean="0">
                <a:solidFill>
                  <a:srgbClr val="333333"/>
                </a:solidFill>
              </a:rPr>
              <a:t>Groovy</a:t>
            </a:r>
          </a:p>
        </p:txBody>
      </p:sp>
      <p:pic>
        <p:nvPicPr>
          <p:cNvPr id="39" name="Content Placeholder 7" descr="STS-Graphic.png"/>
          <p:cNvPicPr>
            <a:picLocks noChangeAspect="1"/>
          </p:cNvPicPr>
          <p:nvPr/>
        </p:nvPicPr>
        <p:blipFill>
          <a:blip r:embed="rId3" cstate="email"/>
          <a:stretch>
            <a:fillRect/>
          </a:stretch>
        </p:blipFill>
        <p:spPr>
          <a:xfrm>
            <a:off x="3955421" y="1168022"/>
            <a:ext cx="1117619" cy="1068246"/>
          </a:xfrm>
          <a:prstGeom prst="roundRect">
            <a:avLst>
              <a:gd name="adj" fmla="val 8594"/>
            </a:avLst>
          </a:prstGeom>
          <a:solidFill>
            <a:srgbClr val="FFFFFF">
              <a:shade val="85000"/>
            </a:srgbClr>
          </a:solidFill>
          <a:ln>
            <a:noFill/>
          </a:ln>
          <a:effectLst/>
        </p:spPr>
      </p:pic>
      <p:sp>
        <p:nvSpPr>
          <p:cNvPr id="14338" name="Title 4"/>
          <p:cNvSpPr>
            <a:spLocks noGrp="1"/>
          </p:cNvSpPr>
          <p:nvPr>
            <p:ph type="title"/>
          </p:nvPr>
        </p:nvSpPr>
        <p:spPr/>
        <p:txBody>
          <a:bodyPr/>
          <a:lstStyle/>
          <a:p>
            <a:r>
              <a:rPr lang="en-US" sz="2200" b="1" smtClean="0"/>
              <a:t>STS - Developer Efficiency</a:t>
            </a:r>
            <a:endParaRPr lang="en-US" sz="2200" b="0" i="1" dirty="0" smtClean="0"/>
          </a:p>
        </p:txBody>
      </p:sp>
      <p:sp>
        <p:nvSpPr>
          <p:cNvPr id="32" name="Snip Same Side Corner Rectangle 31"/>
          <p:cNvSpPr/>
          <p:nvPr/>
        </p:nvSpPr>
        <p:spPr bwMode="auto">
          <a:xfrm>
            <a:off x="3338248" y="2256812"/>
            <a:ext cx="2390520" cy="533063"/>
          </a:xfrm>
          <a:prstGeom prst="snip2SameRect">
            <a:avLst>
              <a:gd name="adj1" fmla="val 50000"/>
              <a:gd name="adj2" fmla="val 0"/>
            </a:avLst>
          </a:prstGeom>
          <a:solidFill>
            <a:schemeClr val="bg1"/>
          </a:solidFill>
          <a:ln w="9525">
            <a:solidFill>
              <a:srgbClr val="338313"/>
            </a:solidFill>
            <a:round/>
            <a:headEnd/>
            <a:tailEnd/>
          </a:ln>
          <a:effectLst/>
        </p:spPr>
        <p:txBody>
          <a:bodyPr wrap="none" lIns="0" tIns="0" rIns="0" bIns="0" rtlCol="0" anchor="ctr"/>
          <a:lstStyle/>
          <a:p>
            <a:endParaRPr lang="en-US" sz="1800" dirty="0" err="1" smtClean="0">
              <a:solidFill>
                <a:srgbClr val="FFFFFF"/>
              </a:solidFill>
            </a:endParaRPr>
          </a:p>
        </p:txBody>
      </p:sp>
      <p:sp>
        <p:nvSpPr>
          <p:cNvPr id="42" name="TextBox 41"/>
          <p:cNvSpPr txBox="1"/>
          <p:nvPr/>
        </p:nvSpPr>
        <p:spPr>
          <a:xfrm>
            <a:off x="3354819" y="2284887"/>
            <a:ext cx="2343383" cy="430887"/>
          </a:xfrm>
          <a:prstGeom prst="rect">
            <a:avLst/>
          </a:prstGeom>
          <a:noFill/>
          <a:ln>
            <a:noFill/>
          </a:ln>
        </p:spPr>
        <p:txBody>
          <a:bodyPr wrap="square" lIns="0" tIns="0" rIns="0" bIns="0" rtlCol="0" anchor="ctr">
            <a:spAutoFit/>
          </a:bodyPr>
          <a:lstStyle/>
          <a:p>
            <a:pPr>
              <a:spcAft>
                <a:spcPts val="0"/>
              </a:spcAft>
            </a:pPr>
            <a:r>
              <a:rPr lang="en-US" sz="1600" dirty="0" smtClean="0">
                <a:solidFill>
                  <a:srgbClr val="333333"/>
                </a:solidFill>
                <a:latin typeface="Arial"/>
                <a:ea typeface="ＭＳ Ｐゴシック"/>
              </a:rPr>
              <a:t>Spring</a:t>
            </a:r>
          </a:p>
          <a:p>
            <a:pPr>
              <a:spcAft>
                <a:spcPts val="0"/>
              </a:spcAft>
            </a:pPr>
            <a:r>
              <a:rPr lang="en-US" sz="1200" i="1" dirty="0" smtClean="0">
                <a:solidFill>
                  <a:srgbClr val="333333"/>
                </a:solidFill>
                <a:latin typeface="Arial"/>
                <a:ea typeface="ＭＳ Ｐゴシック"/>
              </a:rPr>
              <a:t>(Core, Rich Web, Integration)</a:t>
            </a:r>
          </a:p>
        </p:txBody>
      </p:sp>
    </p:spTree>
    <p:extLst>
      <p:ext uri="{BB962C8B-B14F-4D97-AF65-F5344CB8AC3E}">
        <p14:creationId xmlns:p14="http://schemas.microsoft.com/office/powerpoint/2010/main" val="1621103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1"/>
          <p:cNvSpPr>
            <a:spLocks noGrp="1"/>
          </p:cNvSpPr>
          <p:nvPr>
            <p:ph type="title"/>
          </p:nvPr>
        </p:nvSpPr>
        <p:spPr/>
        <p:txBody>
          <a:bodyPr/>
          <a:lstStyle/>
          <a:p>
            <a:r>
              <a:rPr lang="en-US" smtClean="0"/>
              <a:t>Tomcat is a Proven Standard</a:t>
            </a:r>
            <a:endParaRPr lang="en-US" dirty="0" smtClean="0"/>
          </a:p>
        </p:txBody>
      </p:sp>
      <p:sp>
        <p:nvSpPr>
          <p:cNvPr id="2069" name="Rectangle 22"/>
          <p:cNvSpPr>
            <a:spLocks noChangeArrowheads="1"/>
          </p:cNvSpPr>
          <p:nvPr/>
        </p:nvSpPr>
        <p:spPr bwMode="auto">
          <a:xfrm>
            <a:off x="2597353" y="4411088"/>
            <a:ext cx="3935710" cy="922929"/>
          </a:xfrm>
          <a:prstGeom prst="rect">
            <a:avLst/>
          </a:prstGeom>
          <a:noFill/>
          <a:ln w="9525">
            <a:noFill/>
            <a:miter lim="800000"/>
            <a:headEnd/>
            <a:tailEnd/>
          </a:ln>
        </p:spPr>
        <p:txBody>
          <a:bodyPr>
            <a:spAutoFit/>
          </a:bodyPr>
          <a:lstStyle/>
          <a:p>
            <a:pPr indent="-342900" algn="l">
              <a:spcBef>
                <a:spcPct val="20000"/>
              </a:spcBef>
            </a:pPr>
            <a:r>
              <a:rPr lang="en-US" sz="1800" i="1" dirty="0">
                <a:solidFill>
                  <a:schemeClr val="tx1"/>
                </a:solidFill>
              </a:rPr>
              <a:t>The adoption of Tomcat reflects the Java developers' preference for </a:t>
            </a:r>
            <a:r>
              <a:rPr lang="en-US" sz="1800" b="1" i="1" dirty="0">
                <a:solidFill>
                  <a:schemeClr val="tx1"/>
                </a:solidFill>
              </a:rPr>
              <a:t>lighter, simpler technologies</a:t>
            </a:r>
          </a:p>
        </p:txBody>
      </p:sp>
      <p:pic>
        <p:nvPicPr>
          <p:cNvPr id="2070" name="Picture 12"/>
          <p:cNvPicPr>
            <a:picLocks noChangeAspect="1"/>
          </p:cNvPicPr>
          <p:nvPr/>
        </p:nvPicPr>
        <p:blipFill>
          <a:blip r:embed="rId3" cstate="email"/>
          <a:srcRect/>
          <a:stretch>
            <a:fillRect/>
          </a:stretch>
        </p:blipFill>
        <p:spPr bwMode="auto">
          <a:xfrm>
            <a:off x="4849205" y="5362420"/>
            <a:ext cx="1676765" cy="291973"/>
          </a:xfrm>
          <a:prstGeom prst="rect">
            <a:avLst/>
          </a:prstGeom>
          <a:noFill/>
          <a:ln w="9525">
            <a:noFill/>
            <a:miter lim="800000"/>
            <a:headEnd/>
            <a:tailEnd/>
          </a:ln>
        </p:spPr>
      </p:pic>
      <p:sp>
        <p:nvSpPr>
          <p:cNvPr id="2071" name="TextBox 13"/>
          <p:cNvSpPr txBox="1">
            <a:spLocks noChangeArrowheads="1"/>
          </p:cNvSpPr>
          <p:nvPr/>
        </p:nvSpPr>
        <p:spPr bwMode="auto">
          <a:xfrm>
            <a:off x="2347838" y="4181948"/>
            <a:ext cx="355563" cy="1015663"/>
          </a:xfrm>
          <a:prstGeom prst="rect">
            <a:avLst/>
          </a:prstGeom>
          <a:noFill/>
          <a:ln w="9525">
            <a:noFill/>
            <a:miter lim="800000"/>
            <a:headEnd/>
            <a:tailEnd/>
          </a:ln>
        </p:spPr>
        <p:txBody>
          <a:bodyPr wrap="square">
            <a:spAutoFit/>
          </a:bodyPr>
          <a:lstStyle/>
          <a:p>
            <a:r>
              <a:rPr lang="en-US" sz="6000" dirty="0">
                <a:solidFill>
                  <a:srgbClr val="8FB345"/>
                </a:solidFill>
                <a:latin typeface="Georgia" pitchFamily="18" charset="0"/>
              </a:rPr>
              <a:t>“</a:t>
            </a:r>
          </a:p>
        </p:txBody>
      </p:sp>
      <p:sp>
        <p:nvSpPr>
          <p:cNvPr id="2072" name="TextBox 14"/>
          <p:cNvSpPr txBox="1">
            <a:spLocks noChangeArrowheads="1"/>
          </p:cNvSpPr>
          <p:nvPr/>
        </p:nvSpPr>
        <p:spPr bwMode="auto">
          <a:xfrm>
            <a:off x="5805199" y="4779813"/>
            <a:ext cx="355563" cy="1015663"/>
          </a:xfrm>
          <a:prstGeom prst="rect">
            <a:avLst/>
          </a:prstGeom>
          <a:noFill/>
          <a:ln w="9525">
            <a:noFill/>
            <a:miter lim="800000"/>
            <a:headEnd/>
            <a:tailEnd/>
          </a:ln>
        </p:spPr>
        <p:txBody>
          <a:bodyPr wrap="square">
            <a:spAutoFit/>
          </a:bodyPr>
          <a:lstStyle/>
          <a:p>
            <a:r>
              <a:rPr lang="en-US" sz="6000" dirty="0">
                <a:solidFill>
                  <a:srgbClr val="8FB345"/>
                </a:solidFill>
                <a:latin typeface="Georgia" pitchFamily="18" charset="0"/>
              </a:rPr>
              <a:t>”</a:t>
            </a:r>
          </a:p>
        </p:txBody>
      </p:sp>
      <p:grpSp>
        <p:nvGrpSpPr>
          <p:cNvPr id="59" name="Group 48"/>
          <p:cNvGrpSpPr>
            <a:grpSpLocks/>
          </p:cNvGrpSpPr>
          <p:nvPr/>
        </p:nvGrpSpPr>
        <p:grpSpPr bwMode="auto">
          <a:xfrm>
            <a:off x="2119313" y="1200430"/>
            <a:ext cx="5767387" cy="2552700"/>
            <a:chOff x="2119313" y="1856348"/>
            <a:chExt cx="5767387" cy="2552140"/>
          </a:xfrm>
        </p:grpSpPr>
        <p:cxnSp>
          <p:nvCxnSpPr>
            <p:cNvPr id="60" name="Straight Connector 10"/>
            <p:cNvCxnSpPr>
              <a:cxnSpLocks noChangeShapeType="1"/>
            </p:cNvCxnSpPr>
            <p:nvPr/>
          </p:nvCxnSpPr>
          <p:spPr bwMode="auto">
            <a:xfrm rot="5400000">
              <a:off x="1281167" y="2998554"/>
              <a:ext cx="2286000" cy="1588"/>
            </a:xfrm>
            <a:prstGeom prst="line">
              <a:avLst/>
            </a:prstGeom>
            <a:noFill/>
            <a:ln w="9525" algn="ctr">
              <a:solidFill>
                <a:srgbClr val="808080"/>
              </a:solidFill>
              <a:round/>
              <a:headEnd/>
              <a:tailEnd/>
            </a:ln>
          </p:spPr>
        </p:cxnSp>
        <p:cxnSp>
          <p:nvCxnSpPr>
            <p:cNvPr id="61" name="Straight Connector 11"/>
            <p:cNvCxnSpPr>
              <a:cxnSpLocks noChangeShapeType="1"/>
            </p:cNvCxnSpPr>
            <p:nvPr/>
          </p:nvCxnSpPr>
          <p:spPr bwMode="auto">
            <a:xfrm rot="5400000">
              <a:off x="2015605" y="2998554"/>
              <a:ext cx="2286000" cy="1588"/>
            </a:xfrm>
            <a:prstGeom prst="line">
              <a:avLst/>
            </a:prstGeom>
            <a:noFill/>
            <a:ln w="9525" algn="ctr">
              <a:solidFill>
                <a:srgbClr val="808080"/>
              </a:solidFill>
              <a:prstDash val="sysDot"/>
              <a:round/>
              <a:headEnd/>
              <a:tailEnd/>
            </a:ln>
          </p:spPr>
        </p:cxnSp>
        <p:cxnSp>
          <p:nvCxnSpPr>
            <p:cNvPr id="62" name="Straight Connector 12"/>
            <p:cNvCxnSpPr>
              <a:cxnSpLocks noChangeShapeType="1"/>
            </p:cNvCxnSpPr>
            <p:nvPr/>
          </p:nvCxnSpPr>
          <p:spPr bwMode="auto">
            <a:xfrm rot="10800000" flipV="1">
              <a:off x="2368733" y="4046011"/>
              <a:ext cx="5487334" cy="0"/>
            </a:xfrm>
            <a:prstGeom prst="line">
              <a:avLst/>
            </a:prstGeom>
            <a:noFill/>
            <a:ln w="9525" algn="ctr">
              <a:solidFill>
                <a:srgbClr val="808080"/>
              </a:solidFill>
              <a:round/>
              <a:headEnd/>
              <a:tailEnd/>
            </a:ln>
          </p:spPr>
        </p:cxnSp>
        <p:cxnSp>
          <p:nvCxnSpPr>
            <p:cNvPr id="63" name="Straight Connector 14"/>
            <p:cNvCxnSpPr>
              <a:cxnSpLocks noChangeShapeType="1"/>
            </p:cNvCxnSpPr>
            <p:nvPr/>
          </p:nvCxnSpPr>
          <p:spPr bwMode="auto">
            <a:xfrm rot="5400000">
              <a:off x="2750043" y="2998554"/>
              <a:ext cx="2286000" cy="1588"/>
            </a:xfrm>
            <a:prstGeom prst="line">
              <a:avLst/>
            </a:prstGeom>
            <a:noFill/>
            <a:ln w="9525" algn="ctr">
              <a:solidFill>
                <a:srgbClr val="808080"/>
              </a:solidFill>
              <a:prstDash val="sysDot"/>
              <a:round/>
              <a:headEnd/>
              <a:tailEnd/>
            </a:ln>
          </p:spPr>
        </p:cxnSp>
        <p:cxnSp>
          <p:nvCxnSpPr>
            <p:cNvPr id="64" name="Straight Connector 15"/>
            <p:cNvCxnSpPr>
              <a:cxnSpLocks noChangeShapeType="1"/>
            </p:cNvCxnSpPr>
            <p:nvPr/>
          </p:nvCxnSpPr>
          <p:spPr bwMode="auto">
            <a:xfrm rot="5400000">
              <a:off x="3484481" y="2998554"/>
              <a:ext cx="2286000" cy="1588"/>
            </a:xfrm>
            <a:prstGeom prst="line">
              <a:avLst/>
            </a:prstGeom>
            <a:noFill/>
            <a:ln w="9525" algn="ctr">
              <a:solidFill>
                <a:srgbClr val="808080"/>
              </a:solidFill>
              <a:prstDash val="sysDot"/>
              <a:round/>
              <a:headEnd/>
              <a:tailEnd/>
            </a:ln>
          </p:spPr>
        </p:cxnSp>
        <p:cxnSp>
          <p:nvCxnSpPr>
            <p:cNvPr id="65" name="Straight Connector 16"/>
            <p:cNvCxnSpPr>
              <a:cxnSpLocks noChangeShapeType="1"/>
            </p:cNvCxnSpPr>
            <p:nvPr/>
          </p:nvCxnSpPr>
          <p:spPr bwMode="auto">
            <a:xfrm rot="5400000">
              <a:off x="4218919" y="2998554"/>
              <a:ext cx="2286000" cy="1588"/>
            </a:xfrm>
            <a:prstGeom prst="line">
              <a:avLst/>
            </a:prstGeom>
            <a:noFill/>
            <a:ln w="9525" algn="ctr">
              <a:solidFill>
                <a:srgbClr val="808080"/>
              </a:solidFill>
              <a:prstDash val="sysDot"/>
              <a:round/>
              <a:headEnd/>
              <a:tailEnd/>
            </a:ln>
          </p:spPr>
        </p:cxnSp>
        <p:cxnSp>
          <p:nvCxnSpPr>
            <p:cNvPr id="66" name="Straight Connector 17"/>
            <p:cNvCxnSpPr>
              <a:cxnSpLocks noChangeShapeType="1"/>
            </p:cNvCxnSpPr>
            <p:nvPr/>
          </p:nvCxnSpPr>
          <p:spPr bwMode="auto">
            <a:xfrm rot="5400000">
              <a:off x="4953357" y="2998554"/>
              <a:ext cx="2286000" cy="1588"/>
            </a:xfrm>
            <a:prstGeom prst="line">
              <a:avLst/>
            </a:prstGeom>
            <a:noFill/>
            <a:ln w="9525" algn="ctr">
              <a:solidFill>
                <a:srgbClr val="808080"/>
              </a:solidFill>
              <a:prstDash val="sysDot"/>
              <a:round/>
              <a:headEnd/>
              <a:tailEnd/>
            </a:ln>
          </p:spPr>
        </p:cxnSp>
        <p:cxnSp>
          <p:nvCxnSpPr>
            <p:cNvPr id="67" name="Straight Connector 18"/>
            <p:cNvCxnSpPr>
              <a:cxnSpLocks noChangeShapeType="1"/>
            </p:cNvCxnSpPr>
            <p:nvPr/>
          </p:nvCxnSpPr>
          <p:spPr bwMode="auto">
            <a:xfrm rot="5400000">
              <a:off x="5687795" y="2998554"/>
              <a:ext cx="2286000" cy="1588"/>
            </a:xfrm>
            <a:prstGeom prst="line">
              <a:avLst/>
            </a:prstGeom>
            <a:noFill/>
            <a:ln w="9525" algn="ctr">
              <a:solidFill>
                <a:srgbClr val="808080"/>
              </a:solidFill>
              <a:prstDash val="sysDot"/>
              <a:round/>
              <a:headEnd/>
              <a:tailEnd/>
            </a:ln>
          </p:spPr>
        </p:cxnSp>
        <p:cxnSp>
          <p:nvCxnSpPr>
            <p:cNvPr id="68" name="Straight Connector 19"/>
            <p:cNvCxnSpPr>
              <a:cxnSpLocks noChangeShapeType="1"/>
            </p:cNvCxnSpPr>
            <p:nvPr/>
          </p:nvCxnSpPr>
          <p:spPr bwMode="auto">
            <a:xfrm rot="5400000">
              <a:off x="6422232" y="2998554"/>
              <a:ext cx="2286000" cy="1588"/>
            </a:xfrm>
            <a:prstGeom prst="line">
              <a:avLst/>
            </a:prstGeom>
            <a:noFill/>
            <a:ln w="9525" algn="ctr">
              <a:solidFill>
                <a:srgbClr val="808080"/>
              </a:solidFill>
              <a:prstDash val="sysDot"/>
              <a:round/>
              <a:headEnd/>
              <a:tailEnd/>
            </a:ln>
          </p:spPr>
        </p:cxnSp>
        <p:sp>
          <p:nvSpPr>
            <p:cNvPr id="69" name="TextBox 68"/>
            <p:cNvSpPr txBox="1"/>
            <p:nvPr/>
          </p:nvSpPr>
          <p:spPr bwMode="auto">
            <a:xfrm>
              <a:off x="2119313" y="4100581"/>
              <a:ext cx="639762"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0%</a:t>
              </a:r>
            </a:p>
          </p:txBody>
        </p:sp>
        <p:sp>
          <p:nvSpPr>
            <p:cNvPr id="70" name="TextBox 69"/>
            <p:cNvSpPr txBox="1"/>
            <p:nvPr/>
          </p:nvSpPr>
          <p:spPr bwMode="auto">
            <a:xfrm>
              <a:off x="2840038" y="4100581"/>
              <a:ext cx="639762"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10%</a:t>
              </a:r>
            </a:p>
          </p:txBody>
        </p:sp>
        <p:sp>
          <p:nvSpPr>
            <p:cNvPr id="71" name="TextBox 70"/>
            <p:cNvSpPr txBox="1"/>
            <p:nvPr/>
          </p:nvSpPr>
          <p:spPr bwMode="auto">
            <a:xfrm>
              <a:off x="3575050" y="4100581"/>
              <a:ext cx="639763"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20%</a:t>
              </a:r>
            </a:p>
          </p:txBody>
        </p:sp>
        <p:sp>
          <p:nvSpPr>
            <p:cNvPr id="72" name="TextBox 71"/>
            <p:cNvSpPr txBox="1"/>
            <p:nvPr/>
          </p:nvSpPr>
          <p:spPr bwMode="auto">
            <a:xfrm>
              <a:off x="4308475" y="4100581"/>
              <a:ext cx="639763"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30%</a:t>
              </a:r>
            </a:p>
          </p:txBody>
        </p:sp>
        <p:sp>
          <p:nvSpPr>
            <p:cNvPr id="73" name="TextBox 72"/>
            <p:cNvSpPr txBox="1"/>
            <p:nvPr/>
          </p:nvSpPr>
          <p:spPr bwMode="auto">
            <a:xfrm>
              <a:off x="5043488" y="4100581"/>
              <a:ext cx="639762"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40%</a:t>
              </a:r>
            </a:p>
          </p:txBody>
        </p:sp>
        <p:sp>
          <p:nvSpPr>
            <p:cNvPr id="74" name="TextBox 73"/>
            <p:cNvSpPr txBox="1"/>
            <p:nvPr/>
          </p:nvSpPr>
          <p:spPr bwMode="auto">
            <a:xfrm>
              <a:off x="5776913" y="4100581"/>
              <a:ext cx="641350"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50%</a:t>
              </a:r>
            </a:p>
          </p:txBody>
        </p:sp>
        <p:sp>
          <p:nvSpPr>
            <p:cNvPr id="75" name="TextBox 74"/>
            <p:cNvSpPr txBox="1"/>
            <p:nvPr/>
          </p:nvSpPr>
          <p:spPr bwMode="auto">
            <a:xfrm>
              <a:off x="6511925" y="4100581"/>
              <a:ext cx="639763"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60%</a:t>
              </a:r>
            </a:p>
          </p:txBody>
        </p:sp>
        <p:sp>
          <p:nvSpPr>
            <p:cNvPr id="76" name="TextBox 75"/>
            <p:cNvSpPr txBox="1"/>
            <p:nvPr/>
          </p:nvSpPr>
          <p:spPr bwMode="auto">
            <a:xfrm>
              <a:off x="7246938" y="4100581"/>
              <a:ext cx="639762" cy="30790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70%</a:t>
              </a:r>
            </a:p>
          </p:txBody>
        </p:sp>
      </p:grpSp>
      <p:sp>
        <p:nvSpPr>
          <p:cNvPr id="77" name="TextBox 7"/>
          <p:cNvSpPr txBox="1">
            <a:spLocks noChangeArrowheads="1"/>
          </p:cNvSpPr>
          <p:nvPr/>
        </p:nvSpPr>
        <p:spPr bwMode="auto">
          <a:xfrm>
            <a:off x="2317750" y="3708680"/>
            <a:ext cx="5389563" cy="30797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Java Application Server Usage, </a:t>
            </a:r>
            <a:r>
              <a:rPr kumimoji="0" lang="en-US" sz="1100" b="0" i="0" u="none" strike="noStrike" kern="0" cap="none" spc="0" normalizeH="0" baseline="0" noProof="0" dirty="0">
                <a:ln>
                  <a:noFill/>
                </a:ln>
                <a:solidFill>
                  <a:sysClr val="windowText" lastClr="000000"/>
                </a:solidFill>
                <a:effectLst/>
                <a:uLnTx/>
                <a:uFillTx/>
                <a:latin typeface="Verdana"/>
              </a:rPr>
              <a:t>Source: 2008 Evans Data Survey</a:t>
            </a:r>
          </a:p>
        </p:txBody>
      </p:sp>
      <p:grpSp>
        <p:nvGrpSpPr>
          <p:cNvPr id="78" name="Group 7"/>
          <p:cNvGrpSpPr>
            <a:grpSpLocks/>
          </p:cNvGrpSpPr>
          <p:nvPr/>
        </p:nvGrpSpPr>
        <p:grpSpPr bwMode="auto">
          <a:xfrm>
            <a:off x="5424488" y="1356005"/>
            <a:ext cx="3397250" cy="369888"/>
            <a:chOff x="204716" y="1501095"/>
            <a:chExt cx="3398292" cy="368059"/>
          </a:xfrm>
        </p:grpSpPr>
        <p:sp>
          <p:nvSpPr>
            <p:cNvPr id="79" name="Rectangle 5"/>
            <p:cNvSpPr>
              <a:spLocks noChangeArrowheads="1"/>
            </p:cNvSpPr>
            <p:nvPr/>
          </p:nvSpPr>
          <p:spPr bwMode="auto">
            <a:xfrm>
              <a:off x="204716" y="1569492"/>
              <a:ext cx="228670" cy="227812"/>
            </a:xfrm>
            <a:prstGeom prst="rect">
              <a:avLst/>
            </a:prstGeom>
            <a:solidFill>
              <a:srgbClr val="006600"/>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TextBox 79"/>
            <p:cNvSpPr txBox="1"/>
            <p:nvPr/>
          </p:nvSpPr>
          <p:spPr>
            <a:xfrm>
              <a:off x="423858" y="1501095"/>
              <a:ext cx="3179150" cy="36805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Verdana"/>
                  <a:ea typeface="ＭＳ Ｐゴシック" charset="-128"/>
                </a:rPr>
                <a:t>Spring Applications</a:t>
              </a:r>
            </a:p>
          </p:txBody>
        </p:sp>
      </p:grpSp>
      <p:grpSp>
        <p:nvGrpSpPr>
          <p:cNvPr id="81" name="Group 59"/>
          <p:cNvGrpSpPr>
            <a:grpSpLocks/>
          </p:cNvGrpSpPr>
          <p:nvPr/>
        </p:nvGrpSpPr>
        <p:grpSpPr bwMode="auto">
          <a:xfrm>
            <a:off x="873125" y="1381405"/>
            <a:ext cx="3513138" cy="338138"/>
            <a:chOff x="873125" y="2036763"/>
            <a:chExt cx="3513679" cy="338137"/>
          </a:xfrm>
        </p:grpSpPr>
        <p:sp>
          <p:nvSpPr>
            <p:cNvPr id="82" name="Rectangle 21"/>
            <p:cNvSpPr>
              <a:spLocks noChangeArrowheads="1"/>
            </p:cNvSpPr>
            <p:nvPr/>
          </p:nvSpPr>
          <p:spPr bwMode="auto">
            <a:xfrm>
              <a:off x="2438641" y="2068513"/>
              <a:ext cx="1911644" cy="273049"/>
            </a:xfrm>
            <a:prstGeom prst="rect">
              <a:avLst/>
            </a:prstGeom>
            <a:solidFill>
              <a:srgbClr val="FFFFFF">
                <a:lumMod val="65000"/>
              </a:srgbClr>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Rectangle 30"/>
            <p:cNvSpPr>
              <a:spLocks noChangeArrowheads="1"/>
            </p:cNvSpPr>
            <p:nvPr/>
          </p:nvSpPr>
          <p:spPr bwMode="auto">
            <a:xfrm>
              <a:off x="2438588" y="2113550"/>
              <a:ext cx="960120" cy="182655"/>
            </a:xfrm>
            <a:prstGeom prst="rect">
              <a:avLst/>
            </a:prstGeom>
            <a:solidFill>
              <a:srgbClr val="0066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TextBox 83"/>
            <p:cNvSpPr txBox="1"/>
            <p:nvPr/>
          </p:nvSpPr>
          <p:spPr bwMode="auto">
            <a:xfrm>
              <a:off x="873125" y="2036763"/>
              <a:ext cx="1509945" cy="33813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Verdana"/>
                </a:rPr>
                <a:t>WebLogic</a:t>
              </a:r>
            </a:p>
          </p:txBody>
        </p:sp>
        <p:sp>
          <p:nvSpPr>
            <p:cNvPr id="85" name="TextBox 84"/>
            <p:cNvSpPr txBox="1"/>
            <p:nvPr/>
          </p:nvSpPr>
          <p:spPr bwMode="auto">
            <a:xfrm>
              <a:off x="3734241" y="2052638"/>
              <a:ext cx="652563" cy="306387"/>
            </a:xfrm>
            <a:prstGeom prst="rect">
              <a:avLst/>
            </a:prstGeom>
            <a:noFill/>
          </p:spPr>
          <p:txBody>
            <a:bodyPr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26%</a:t>
              </a:r>
            </a:p>
          </p:txBody>
        </p:sp>
      </p:grpSp>
      <p:grpSp>
        <p:nvGrpSpPr>
          <p:cNvPr id="86" name="Group 58"/>
          <p:cNvGrpSpPr>
            <a:grpSpLocks/>
          </p:cNvGrpSpPr>
          <p:nvPr/>
        </p:nvGrpSpPr>
        <p:grpSpPr bwMode="auto">
          <a:xfrm>
            <a:off x="887413" y="1894168"/>
            <a:ext cx="4368800" cy="338137"/>
            <a:chOff x="887413" y="2549525"/>
            <a:chExt cx="4369422" cy="338138"/>
          </a:xfrm>
        </p:grpSpPr>
        <p:sp>
          <p:nvSpPr>
            <p:cNvPr id="87" name="Rectangle 22"/>
            <p:cNvSpPr>
              <a:spLocks noChangeArrowheads="1"/>
            </p:cNvSpPr>
            <p:nvPr/>
          </p:nvSpPr>
          <p:spPr bwMode="auto">
            <a:xfrm>
              <a:off x="2438621" y="2581275"/>
              <a:ext cx="2799161" cy="274638"/>
            </a:xfrm>
            <a:prstGeom prst="rect">
              <a:avLst/>
            </a:prstGeom>
            <a:solidFill>
              <a:srgbClr val="FFFFFF">
                <a:lumMod val="65000"/>
              </a:srgbClr>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Rectangle 31"/>
            <p:cNvSpPr>
              <a:spLocks noChangeArrowheads="1"/>
            </p:cNvSpPr>
            <p:nvPr/>
          </p:nvSpPr>
          <p:spPr bwMode="auto">
            <a:xfrm>
              <a:off x="2439066" y="2627266"/>
              <a:ext cx="1399032" cy="182655"/>
            </a:xfrm>
            <a:prstGeom prst="rect">
              <a:avLst/>
            </a:prstGeom>
            <a:solidFill>
              <a:srgbClr val="0066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TextBox 88"/>
            <p:cNvSpPr txBox="1"/>
            <p:nvPr/>
          </p:nvSpPr>
          <p:spPr bwMode="auto">
            <a:xfrm>
              <a:off x="887413" y="2549525"/>
              <a:ext cx="1509927" cy="338138"/>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Verdana"/>
                </a:rPr>
                <a:t>JBoss</a:t>
              </a:r>
            </a:p>
          </p:txBody>
        </p:sp>
        <p:sp>
          <p:nvSpPr>
            <p:cNvPr id="90" name="TextBox 89"/>
            <p:cNvSpPr txBox="1"/>
            <p:nvPr/>
          </p:nvSpPr>
          <p:spPr bwMode="auto">
            <a:xfrm>
              <a:off x="4604279" y="2565400"/>
              <a:ext cx="652556" cy="306388"/>
            </a:xfrm>
            <a:prstGeom prst="rect">
              <a:avLst/>
            </a:prstGeom>
            <a:noFill/>
          </p:spPr>
          <p:txBody>
            <a:bodyPr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38%</a:t>
              </a:r>
            </a:p>
          </p:txBody>
        </p:sp>
      </p:grpSp>
      <p:grpSp>
        <p:nvGrpSpPr>
          <p:cNvPr id="91" name="Group 56"/>
          <p:cNvGrpSpPr>
            <a:grpSpLocks/>
          </p:cNvGrpSpPr>
          <p:nvPr/>
        </p:nvGrpSpPr>
        <p:grpSpPr bwMode="auto">
          <a:xfrm>
            <a:off x="928688" y="2406930"/>
            <a:ext cx="4699000" cy="338138"/>
            <a:chOff x="928688" y="3062288"/>
            <a:chExt cx="4698537" cy="338137"/>
          </a:xfrm>
        </p:grpSpPr>
        <p:sp>
          <p:nvSpPr>
            <p:cNvPr id="92" name="Rectangle 23"/>
            <p:cNvSpPr>
              <a:spLocks noChangeArrowheads="1"/>
            </p:cNvSpPr>
            <p:nvPr/>
          </p:nvSpPr>
          <p:spPr bwMode="auto">
            <a:xfrm>
              <a:off x="2438251" y="3094038"/>
              <a:ext cx="3163576" cy="274637"/>
            </a:xfrm>
            <a:prstGeom prst="rect">
              <a:avLst/>
            </a:prstGeom>
            <a:solidFill>
              <a:srgbClr val="FFFFFF">
                <a:lumMod val="65000"/>
              </a:srgbClr>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Rectangle 32"/>
            <p:cNvSpPr>
              <a:spLocks noChangeArrowheads="1"/>
            </p:cNvSpPr>
            <p:nvPr/>
          </p:nvSpPr>
          <p:spPr bwMode="auto">
            <a:xfrm>
              <a:off x="2438796" y="3140029"/>
              <a:ext cx="1581912" cy="182655"/>
            </a:xfrm>
            <a:prstGeom prst="rect">
              <a:avLst/>
            </a:prstGeom>
            <a:solidFill>
              <a:srgbClr val="0066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TextBox 93"/>
            <p:cNvSpPr txBox="1"/>
            <p:nvPr/>
          </p:nvSpPr>
          <p:spPr bwMode="auto">
            <a:xfrm>
              <a:off x="928688" y="3062288"/>
              <a:ext cx="1509563" cy="33813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Verdana"/>
                </a:rPr>
                <a:t>WebSphere</a:t>
              </a:r>
            </a:p>
          </p:txBody>
        </p:sp>
        <p:sp>
          <p:nvSpPr>
            <p:cNvPr id="95" name="TextBox 94"/>
            <p:cNvSpPr txBox="1"/>
            <p:nvPr/>
          </p:nvSpPr>
          <p:spPr bwMode="auto">
            <a:xfrm>
              <a:off x="4974826" y="3078163"/>
              <a:ext cx="652399" cy="306387"/>
            </a:xfrm>
            <a:prstGeom prst="rect">
              <a:avLst/>
            </a:prstGeom>
            <a:noFill/>
          </p:spPr>
          <p:txBody>
            <a:bodyPr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erdana"/>
                </a:rPr>
                <a:t>43%</a:t>
              </a:r>
            </a:p>
          </p:txBody>
        </p:sp>
      </p:grpSp>
      <p:grpSp>
        <p:nvGrpSpPr>
          <p:cNvPr id="96" name="Group 55"/>
          <p:cNvGrpSpPr>
            <a:grpSpLocks/>
          </p:cNvGrpSpPr>
          <p:nvPr/>
        </p:nvGrpSpPr>
        <p:grpSpPr bwMode="auto">
          <a:xfrm>
            <a:off x="193675" y="2960968"/>
            <a:ext cx="7285038" cy="369887"/>
            <a:chOff x="193675" y="3616325"/>
            <a:chExt cx="7285499" cy="369888"/>
          </a:xfrm>
        </p:grpSpPr>
        <p:sp>
          <p:nvSpPr>
            <p:cNvPr id="97" name="Rectangle 24"/>
            <p:cNvSpPr>
              <a:spLocks noChangeArrowheads="1"/>
            </p:cNvSpPr>
            <p:nvPr/>
          </p:nvSpPr>
          <p:spPr bwMode="auto">
            <a:xfrm>
              <a:off x="2438413" y="3616325"/>
              <a:ext cx="5001768" cy="366249"/>
            </a:xfrm>
            <a:prstGeom prst="rect">
              <a:avLst/>
            </a:prstGeom>
            <a:solidFill>
              <a:srgbClr val="92D05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33"/>
            <p:cNvSpPr>
              <a:spLocks noChangeArrowheads="1"/>
            </p:cNvSpPr>
            <p:nvPr/>
          </p:nvSpPr>
          <p:spPr bwMode="auto">
            <a:xfrm>
              <a:off x="2438427" y="3684997"/>
              <a:ext cx="2505456" cy="228906"/>
            </a:xfrm>
            <a:prstGeom prst="rect">
              <a:avLst/>
            </a:prstGeom>
            <a:solidFill>
              <a:srgbClr val="0066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TextBox 98"/>
            <p:cNvSpPr txBox="1"/>
            <p:nvPr/>
          </p:nvSpPr>
          <p:spPr bwMode="auto">
            <a:xfrm>
              <a:off x="193675" y="3616325"/>
              <a:ext cx="2203589" cy="369888"/>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Verdana"/>
                </a:rPr>
                <a:t>Apache Tomcat</a:t>
              </a:r>
            </a:p>
          </p:txBody>
        </p:sp>
        <p:sp>
          <p:nvSpPr>
            <p:cNvPr id="100" name="TextBox 99"/>
            <p:cNvSpPr txBox="1"/>
            <p:nvPr/>
          </p:nvSpPr>
          <p:spPr bwMode="auto">
            <a:xfrm>
              <a:off x="6747290" y="3632200"/>
              <a:ext cx="731884" cy="338138"/>
            </a:xfrm>
            <a:prstGeom prst="rect">
              <a:avLst/>
            </a:prstGeom>
            <a:noFill/>
          </p:spPr>
          <p:txBody>
            <a:bodyPr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Verdana"/>
                </a:rPr>
                <a:t>68%</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and Expertise</a:t>
            </a:r>
            <a:endParaRPr lang="en-US"/>
          </a:p>
        </p:txBody>
      </p:sp>
      <p:pic>
        <p:nvPicPr>
          <p:cNvPr id="21506" name="Picture 2"/>
          <p:cNvPicPr>
            <a:picLocks noChangeAspect="1" noChangeArrowheads="1"/>
          </p:cNvPicPr>
          <p:nvPr/>
        </p:nvPicPr>
        <p:blipFill>
          <a:blip r:embed="rId3" cstate="print"/>
          <a:srcRect/>
          <a:stretch>
            <a:fillRect/>
          </a:stretch>
        </p:blipFill>
        <p:spPr bwMode="auto">
          <a:xfrm>
            <a:off x="738188" y="789709"/>
            <a:ext cx="7667625" cy="5453929"/>
          </a:xfrm>
          <a:prstGeom prst="rect">
            <a:avLst/>
          </a:prstGeom>
          <a:noFill/>
          <a:ln w="9525">
            <a:noFill/>
            <a:miter lim="800000"/>
            <a:headEnd/>
            <a:tailEnd/>
          </a:ln>
        </p:spPr>
      </p:pic>
    </p:spTree>
    <p:extLst>
      <p:ext uri="{BB962C8B-B14F-4D97-AF65-F5344CB8AC3E}">
        <p14:creationId xmlns:p14="http://schemas.microsoft.com/office/powerpoint/2010/main" val="677128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401638" y="6534150"/>
            <a:ext cx="255587" cy="241300"/>
          </a:xfrm>
          <a:prstGeom prst="rect">
            <a:avLst/>
          </a:prstGeom>
        </p:spPr>
        <p:txBody>
          <a:bodyPr/>
          <a:lstStyle/>
          <a:p>
            <a:fld id="{ED4FCE2F-AF79-EB47-9E73-73BCBDD00AFF}" type="slidenum">
              <a:rPr lang="en-US"/>
              <a:pPr/>
              <a:t>9</a:t>
            </a:fld>
            <a:endParaRPr lang="en-US"/>
          </a:p>
        </p:txBody>
      </p:sp>
      <p:sp>
        <p:nvSpPr>
          <p:cNvPr id="23553" name="Line 1"/>
          <p:cNvSpPr>
            <a:spLocks noChangeShapeType="1"/>
          </p:cNvSpPr>
          <p:nvPr/>
        </p:nvSpPr>
        <p:spPr bwMode="auto">
          <a:xfrm>
            <a:off x="184150" y="635000"/>
            <a:ext cx="8775700" cy="1588"/>
          </a:xfrm>
          <a:prstGeom prst="line">
            <a:avLst/>
          </a:prstGeom>
          <a:noFill/>
          <a:ln w="52197" cap="flat">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3554" name="Line 2"/>
          <p:cNvSpPr>
            <a:spLocks noChangeShapeType="1"/>
          </p:cNvSpPr>
          <p:nvPr/>
        </p:nvSpPr>
        <p:spPr bwMode="auto">
          <a:xfrm>
            <a:off x="184150" y="635000"/>
            <a:ext cx="8775700" cy="1588"/>
          </a:xfrm>
          <a:prstGeom prst="line">
            <a:avLst/>
          </a:prstGeom>
          <a:noFill/>
          <a:ln w="52197" cap="flat">
            <a:solidFill>
              <a:srgbClr val="003D7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Aft>
                <a:spcPct val="0"/>
              </a:spcAft>
            </a:pPr>
            <a:endParaRPr lang="en-US" sz="1200" smtClean="0">
              <a:solidFill>
                <a:srgbClr val="333333"/>
              </a:solidFill>
              <a:latin typeface="Gill Sans" charset="0"/>
              <a:ea typeface="ヒラギノ角ゴ ProN W3" charset="0"/>
              <a:cs typeface="ヒラギノ角ゴ ProN W3" charset="0"/>
              <a:sym typeface="Gill Sans" charset="0"/>
            </a:endParaRPr>
          </a:p>
        </p:txBody>
      </p:sp>
      <p:sp>
        <p:nvSpPr>
          <p:cNvPr id="23555" name="Rectangle 3"/>
          <p:cNvSpPr>
            <a:spLocks noGrp="1" noChangeArrowheads="1"/>
          </p:cNvSpPr>
          <p:nvPr>
            <p:ph type="body" idx="1"/>
          </p:nvPr>
        </p:nvSpPr>
        <p:spPr>
          <a:xfrm>
            <a:off x="352425" y="784225"/>
            <a:ext cx="8382000" cy="5488569"/>
          </a:xfrm>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endParaRPr lang="en-US" u="sng" dirty="0">
              <a:latin typeface="Arial" charset="0"/>
              <a:sym typeface="Arial" charset="0"/>
            </a:endParaRPr>
          </a:p>
        </p:txBody>
      </p:sp>
      <p:sp>
        <p:nvSpPr>
          <p:cNvPr id="23556" name="Rectangle 4"/>
          <p:cNvSpPr>
            <a:spLocks/>
          </p:cNvSpPr>
          <p:nvPr/>
        </p:nvSpPr>
        <p:spPr bwMode="auto">
          <a:xfrm>
            <a:off x="355600" y="1404938"/>
            <a:ext cx="41529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pPr marL="233363" indent="-233363" algn="l">
              <a:lnSpc>
                <a:spcPct val="96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Servlet 3.0(JSR 315)</a:t>
            </a:r>
          </a:p>
          <a:p>
            <a:pPr marL="233363" indent="-233363" algn="l">
              <a:lnSpc>
                <a:spcPct val="96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Java Server Pages 2.2 (JSR 245)</a:t>
            </a:r>
          </a:p>
          <a:p>
            <a:pPr marL="233363" indent="-233363" algn="l">
              <a:lnSpc>
                <a:spcPct val="96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Side by Side deployment</a:t>
            </a:r>
          </a:p>
          <a:p>
            <a:pPr marL="233363" indent="-233363" algn="l">
              <a:lnSpc>
                <a:spcPct val="96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Memory Leak Prevention and Detection</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Protection against Session fixation attacks</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Load balancing</a:t>
            </a:r>
          </a:p>
          <a:p>
            <a:pPr marL="233363" indent="-233363" algn="l">
              <a:lnSpc>
                <a:spcPct val="110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Advanced I/O Features</a:t>
            </a:r>
          </a:p>
          <a:p>
            <a:pPr marL="233363" indent="-233363" algn="l">
              <a:lnSpc>
                <a:spcPct val="110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Improvements in Memory Usage</a:t>
            </a:r>
          </a:p>
          <a:p>
            <a:pPr marL="233363" indent="-233363" algn="l">
              <a:lnSpc>
                <a:spcPct val="110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Stable, Fast, Lightweight</a:t>
            </a:r>
          </a:p>
        </p:txBody>
      </p:sp>
      <p:sp>
        <p:nvSpPr>
          <p:cNvPr id="23557" name="Rectangle 5"/>
          <p:cNvSpPr>
            <a:spLocks/>
          </p:cNvSpPr>
          <p:nvPr/>
        </p:nvSpPr>
        <p:spPr bwMode="auto">
          <a:xfrm>
            <a:off x="4646613" y="925513"/>
            <a:ext cx="4152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nchor="ctr"/>
          <a:lstStyle/>
          <a:p>
            <a:pPr>
              <a:lnSpc>
                <a:spcPts val="2400"/>
              </a:lnSpc>
              <a:spcBef>
                <a:spcPts val="1000"/>
              </a:spcBef>
              <a:spcAft>
                <a:spcPct val="0"/>
              </a:spcAft>
            </a:pPr>
            <a:r>
              <a:rPr lang="en-US" u="sng" dirty="0" smtClean="0">
                <a:solidFill>
                  <a:srgbClr val="333333"/>
                </a:solidFill>
                <a:ea typeface="ＭＳ Ｐゴシック" charset="0"/>
                <a:cs typeface="Arial" charset="0"/>
                <a:sym typeface="Arial" charset="0"/>
              </a:rPr>
              <a:t>Enterprise Capabilities</a:t>
            </a:r>
          </a:p>
        </p:txBody>
      </p:sp>
      <p:sp>
        <p:nvSpPr>
          <p:cNvPr id="23558" name="Rectangle 6"/>
          <p:cNvSpPr>
            <a:spLocks/>
          </p:cNvSpPr>
          <p:nvPr/>
        </p:nvSpPr>
        <p:spPr bwMode="auto">
          <a:xfrm>
            <a:off x="4645025" y="1404938"/>
            <a:ext cx="4152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pPr marL="233363" indent="-233363" algn="l">
              <a:lnSpc>
                <a:spcPct val="96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Run multiple instances per install</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Centralizes </a:t>
            </a:r>
            <a:r>
              <a:rPr lang="en-US" sz="1400" dirty="0" err="1" smtClean="0">
                <a:solidFill>
                  <a:srgbClr val="333333"/>
                </a:solidFill>
                <a:ea typeface="ＭＳ Ｐゴシック" charset="0"/>
                <a:cs typeface="Arial" charset="0"/>
                <a:sym typeface="Arial" charset="0"/>
              </a:rPr>
              <a:t>tc</a:t>
            </a:r>
            <a:r>
              <a:rPr lang="en-US" sz="1400" dirty="0" smtClean="0">
                <a:solidFill>
                  <a:srgbClr val="333333"/>
                </a:solidFill>
                <a:ea typeface="ＭＳ Ｐゴシック" charset="0"/>
                <a:cs typeface="Arial" charset="0"/>
                <a:sym typeface="Arial" charset="0"/>
              </a:rPr>
              <a:t> Server install/updates</a:t>
            </a:r>
          </a:p>
          <a:p>
            <a:pPr marL="233363" indent="-233363" algn="l">
              <a:lnSpc>
                <a:spcPct val="110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Enterprise-ready stable release </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Security vulnerabilities &amp; bug fixes</a:t>
            </a:r>
          </a:p>
          <a:p>
            <a:pPr marL="233363" indent="-233363" algn="l">
              <a:lnSpc>
                <a:spcPct val="110000"/>
              </a:lnSpc>
              <a:spcBef>
                <a:spcPts val="600"/>
              </a:spcBef>
              <a:spcAft>
                <a:spcPct val="0"/>
              </a:spcAft>
              <a:buClr>
                <a:srgbClr val="006F9E"/>
              </a:buClr>
              <a:buSzPct val="100000"/>
              <a:buFont typeface="Arial" charset="0"/>
              <a:buChar char="•"/>
            </a:pPr>
            <a:r>
              <a:rPr lang="en-US" sz="1200" dirty="0" smtClean="0">
                <a:solidFill>
                  <a:srgbClr val="333333"/>
                </a:solidFill>
                <a:ea typeface="ＭＳ Ｐゴシック" charset="0"/>
                <a:cs typeface="Arial" charset="0"/>
                <a:sym typeface="Arial" charset="0"/>
              </a:rPr>
              <a:t>Fixes will be in upstream open source release</a:t>
            </a:r>
          </a:p>
          <a:p>
            <a:pPr marL="233363" indent="-233363" algn="l">
              <a:lnSpc>
                <a:spcPct val="110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Built, certified and pre-tuned</a:t>
            </a:r>
          </a:p>
          <a:p>
            <a:pPr marL="233363" indent="-233363" algn="l">
              <a:lnSpc>
                <a:spcPct val="110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Advanced Scalability Options</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Non-blocking (NIO) connectors</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High concurrency connection pool</a:t>
            </a:r>
          </a:p>
          <a:p>
            <a:pPr marL="233363" indent="-233363" algn="l">
              <a:lnSpc>
                <a:spcPct val="110000"/>
              </a:lnSpc>
              <a:spcBef>
                <a:spcPts val="1000"/>
              </a:spcBef>
              <a:spcAft>
                <a:spcPct val="0"/>
              </a:spcAft>
              <a:buClr>
                <a:srgbClr val="006F9E"/>
              </a:buClr>
              <a:buSzPct val="113000"/>
              <a:buFont typeface="Wingdings" charset="0"/>
              <a:buChar char="§"/>
            </a:pPr>
            <a:r>
              <a:rPr lang="en-US" sz="1800" dirty="0" smtClean="0">
                <a:solidFill>
                  <a:srgbClr val="333333"/>
                </a:solidFill>
                <a:latin typeface="Arial Bold" charset="0"/>
                <a:ea typeface="ＭＳ Ｐゴシック" charset="0"/>
                <a:cs typeface="Arial Bold" charset="0"/>
                <a:sym typeface="Arial Bold" charset="0"/>
              </a:rPr>
              <a:t>Advanced Diagnostics</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Detects deadlocks and slow running requests</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Provides access to SQL behind slow requests</a:t>
            </a:r>
          </a:p>
          <a:p>
            <a:pPr marL="233363" indent="-233363" algn="l">
              <a:lnSpc>
                <a:spcPct val="96000"/>
              </a:lnSpc>
              <a:spcBef>
                <a:spcPts val="800"/>
              </a:spcBef>
              <a:spcAft>
                <a:spcPct val="0"/>
              </a:spcAft>
              <a:buClr>
                <a:srgbClr val="006F9E"/>
              </a:buClr>
              <a:buSzPct val="100000"/>
              <a:buFont typeface="Times" charset="0"/>
              <a:buChar char="•"/>
            </a:pPr>
            <a:r>
              <a:rPr lang="en-US" sz="1400" dirty="0" smtClean="0">
                <a:solidFill>
                  <a:srgbClr val="333333"/>
                </a:solidFill>
                <a:ea typeface="ＭＳ Ｐゴシック" charset="0"/>
                <a:cs typeface="Arial" charset="0"/>
                <a:sym typeface="Arial" charset="0"/>
              </a:rPr>
              <a:t>Identifies time spent in garbage collection</a:t>
            </a:r>
          </a:p>
        </p:txBody>
      </p:sp>
      <p:sp>
        <p:nvSpPr>
          <p:cNvPr id="23559" name="Rectangle 7"/>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Operational Control:</a:t>
            </a:r>
            <a:r>
              <a:rPr lang="en-US" dirty="0">
                <a:latin typeface="Arial Italic" charset="0"/>
                <a:cs typeface="Arial Italic" charset="0"/>
                <a:sym typeface="Arial Italic" charset="0"/>
              </a:rPr>
              <a:t> Enhanced </a:t>
            </a:r>
            <a:r>
              <a:rPr lang="en-US" dirty="0" smtClean="0">
                <a:latin typeface="Arial Italic" charset="0"/>
                <a:cs typeface="Arial Italic" charset="0"/>
                <a:sym typeface="Arial Italic" charset="0"/>
              </a:rPr>
              <a:t>Tomcat Server</a:t>
            </a:r>
            <a:endParaRPr lang="en-US" dirty="0">
              <a:latin typeface="Arial Italic" charset="0"/>
              <a:ea typeface="ヒラギノ角ゴ ProN W3" charset="0"/>
              <a:cs typeface="ヒラギノ角ゴ ProN W3" charset="0"/>
              <a:sym typeface="Arial Italic" charset="0"/>
            </a:endParaRPr>
          </a:p>
        </p:txBody>
      </p:sp>
      <p:sp>
        <p:nvSpPr>
          <p:cNvPr id="10" name="Rectangle 5"/>
          <p:cNvSpPr>
            <a:spLocks/>
          </p:cNvSpPr>
          <p:nvPr/>
        </p:nvSpPr>
        <p:spPr bwMode="auto">
          <a:xfrm>
            <a:off x="346549" y="1016715"/>
            <a:ext cx="4152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nchor="ctr"/>
          <a:lstStyle/>
          <a:p>
            <a:pPr>
              <a:lnSpc>
                <a:spcPts val="2400"/>
              </a:lnSpc>
              <a:spcBef>
                <a:spcPts val="1000"/>
              </a:spcBef>
              <a:spcAft>
                <a:spcPct val="0"/>
              </a:spcAft>
            </a:pPr>
            <a:r>
              <a:rPr lang="en-US" u="sng" dirty="0" smtClean="0">
                <a:solidFill>
                  <a:srgbClr val="333333"/>
                </a:solidFill>
                <a:ea typeface="ＭＳ Ｐゴシック" charset="0"/>
                <a:cs typeface="Arial" charset="0"/>
                <a:sym typeface="Arial" charset="0"/>
              </a:rPr>
              <a:t>Apache Tomcat 7</a:t>
            </a:r>
          </a:p>
        </p:txBody>
      </p:sp>
    </p:spTree>
    <p:extLst>
      <p:ext uri="{BB962C8B-B14F-4D97-AF65-F5344CB8AC3E}">
        <p14:creationId xmlns:p14="http://schemas.microsoft.com/office/powerpoint/2010/main" val="2052735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Only">
  <a:themeElements>
    <a:clrScheme name="">
      <a:dk1>
        <a:srgbClr val="333333"/>
      </a:dk1>
      <a:lt1>
        <a:srgbClr val="FFFFFF"/>
      </a:lt1>
      <a:dk2>
        <a:srgbClr val="000000"/>
      </a:dk2>
      <a:lt2>
        <a:srgbClr val="000000"/>
      </a:lt2>
      <a:accent1>
        <a:srgbClr val="A5A5A5"/>
      </a:accent1>
      <a:accent2>
        <a:srgbClr val="333399"/>
      </a:accent2>
      <a:accent3>
        <a:srgbClr val="FFFFFF"/>
      </a:accent3>
      <a:accent4>
        <a:srgbClr val="2A2A2A"/>
      </a:accent4>
      <a:accent5>
        <a:srgbClr val="CFCFCF"/>
      </a:accent5>
      <a:accent6>
        <a:srgbClr val="2D2D8A"/>
      </a:accent6>
      <a:hlink>
        <a:srgbClr val="009999"/>
      </a:hlink>
      <a:folHlink>
        <a:srgbClr val="99CC00"/>
      </a:folHlink>
    </a:clrScheme>
    <a:fontScheme name="Default - Title Only">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333333"/>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333333"/>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 Title Only">
  <a:themeElements>
    <a:clrScheme name="">
      <a:dk1>
        <a:srgbClr val="333333"/>
      </a:dk1>
      <a:lt1>
        <a:srgbClr val="FFFFFF"/>
      </a:lt1>
      <a:dk2>
        <a:srgbClr val="000000"/>
      </a:dk2>
      <a:lt2>
        <a:srgbClr val="000000"/>
      </a:lt2>
      <a:accent1>
        <a:srgbClr val="008000"/>
      </a:accent1>
      <a:accent2>
        <a:srgbClr val="333399"/>
      </a:accent2>
      <a:accent3>
        <a:srgbClr val="FFFFFF"/>
      </a:accent3>
      <a:accent4>
        <a:srgbClr val="2A2A2A"/>
      </a:accent4>
      <a:accent5>
        <a:srgbClr val="AAC0AA"/>
      </a:accent5>
      <a:accent6>
        <a:srgbClr val="2D2D8A"/>
      </a:accent6>
      <a:hlink>
        <a:srgbClr val="009999"/>
      </a:hlink>
      <a:folHlink>
        <a:srgbClr val="99CC00"/>
      </a:folHlink>
    </a:clrScheme>
    <a:fontScheme name="Default - Title Only">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333333"/>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333333"/>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Num xmlns="9dcbec72-3960-4f56-9cda-6a0f2f55c9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104E0F979AB64C818DCC88122BB19D" ma:contentTypeVersion="1" ma:contentTypeDescription="Create a new document." ma:contentTypeScope="" ma:versionID="1619e63ab26ef3744bf8f9f92ba24d09">
  <xsd:schema xmlns:xsd="http://www.w3.org/2001/XMLSchema" xmlns:p="http://schemas.microsoft.com/office/2006/metadata/properties" xmlns:ns2="9dcbec72-3960-4f56-9cda-6a0f2f55c913" targetNamespace="http://schemas.microsoft.com/office/2006/metadata/properties" ma:root="true" ma:fieldsID="4fbc3cd1c8774479e5d393edbc1cb84e" ns2:_="">
    <xsd:import namespace="9dcbec72-3960-4f56-9cda-6a0f2f55c913"/>
    <xsd:element name="properties">
      <xsd:complexType>
        <xsd:sequence>
          <xsd:element name="documentManagement">
            <xsd:complexType>
              <xsd:all>
                <xsd:element ref="ns2:Num" minOccurs="0"/>
              </xsd:all>
            </xsd:complexType>
          </xsd:element>
        </xsd:sequence>
      </xsd:complexType>
    </xsd:element>
  </xsd:schema>
  <xsd:schema xmlns:xsd="http://www.w3.org/2001/XMLSchema" xmlns:dms="http://schemas.microsoft.com/office/2006/documentManagement/types" targetNamespace="9dcbec72-3960-4f56-9cda-6a0f2f55c913" elementFormDefault="qualified">
    <xsd:import namespace="http://schemas.microsoft.com/office/2006/documentManagement/types"/>
    <xsd:element name="Num" ma:index="8" nillable="true" ma:displayName="Num" ma:internalName="Num">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E7C7EEF-28EB-456D-A0E4-11F9E1AF1BB6}">
  <ds:schemaRefs>
    <ds:schemaRef ds:uri="http://schemas.microsoft.com/office/2006/metadata/properties"/>
    <ds:schemaRef ds:uri="9dcbec72-3960-4f56-9cda-6a0f2f55c913"/>
  </ds:schemaRefs>
</ds:datastoreItem>
</file>

<file path=customXml/itemProps2.xml><?xml version="1.0" encoding="utf-8"?>
<ds:datastoreItem xmlns:ds="http://schemas.openxmlformats.org/officeDocument/2006/customXml" ds:itemID="{BDFCB953-9927-47B4-AE19-CB02465F2D35}">
  <ds:schemaRefs>
    <ds:schemaRef ds:uri="http://schemas.microsoft.com/sharepoint/v3/contenttype/forms"/>
  </ds:schemaRefs>
</ds:datastoreItem>
</file>

<file path=customXml/itemProps3.xml><?xml version="1.0" encoding="utf-8"?>
<ds:datastoreItem xmlns:ds="http://schemas.openxmlformats.org/officeDocument/2006/customXml" ds:itemID="{6313D3ED-F54F-4BD6-BE8D-6EB559900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bec72-3960-4f56-9cda-6a0f2f55c91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22061</TotalTime>
  <Words>3886</Words>
  <Application>Microsoft Macintosh PowerPoint</Application>
  <PresentationFormat>On-screen Show (4:3)</PresentationFormat>
  <Paragraphs>540</Paragraphs>
  <Slides>31</Slides>
  <Notes>18</Notes>
  <HiddenSlides>5</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VMware Non-Confidential</vt:lpstr>
      <vt:lpstr>1_VMware Non-Confidential</vt:lpstr>
      <vt:lpstr>2_VMware Non-Confidential</vt:lpstr>
      <vt:lpstr>3_VMware Non-Confidential</vt:lpstr>
      <vt:lpstr>Default - Title Only</vt:lpstr>
      <vt:lpstr>1_Default - Title Only</vt:lpstr>
      <vt:lpstr>4_VMware Non-Confidential</vt:lpstr>
      <vt:lpstr>vFabric Cloud Application Platform</vt:lpstr>
      <vt:lpstr>VMware vFabric Cloud Application Platform</vt:lpstr>
      <vt:lpstr>Development in early 2000s</vt:lpstr>
      <vt:lpstr>Spring arrives</vt:lpstr>
      <vt:lpstr>What is new for apps?</vt:lpstr>
      <vt:lpstr>STS - Developer Efficiency</vt:lpstr>
      <vt:lpstr>Tomcat is a Proven Standard</vt:lpstr>
      <vt:lpstr>Leadership and Expertise</vt:lpstr>
      <vt:lpstr>Operational Control: Enhanced Tomcat Server</vt:lpstr>
      <vt:lpstr>tc Server Fills the Gap</vt:lpstr>
      <vt:lpstr>vFabric tc Server: Key Highlights</vt:lpstr>
      <vt:lpstr>Developer Efficiency: Deep Performance Insight into Spring Apps</vt:lpstr>
      <vt:lpstr>Developer Efficiency: Deep Performance Insight into Spring Apps</vt:lpstr>
      <vt:lpstr>vFabric tc Server: Key Highlights</vt:lpstr>
      <vt:lpstr>Monitoring Architecture</vt:lpstr>
      <vt:lpstr>Monitor: VM, OS, JVM, tcRuntime Container…</vt:lpstr>
      <vt:lpstr>Monitor (cont’d): Spring Framework at Runtime, your JMX Java</vt:lpstr>
      <vt:lpstr>Manage: Application Updates</vt:lpstr>
      <vt:lpstr>Manage: Administration &amp; Configuration</vt:lpstr>
      <vt:lpstr>Manage: Alert Workflows and Automated Control Actions</vt:lpstr>
      <vt:lpstr>Optimized Memory Management when Running on vSphere</vt:lpstr>
      <vt:lpstr>Operational Control: tc Server Spring Edition Demonstration</vt:lpstr>
      <vt:lpstr>vFabric tc Server: Key Highlights</vt:lpstr>
      <vt:lpstr>Deployment Flexibility: tc Server Instances (virtualized platform)</vt:lpstr>
      <vt:lpstr>Deployment Flexibility: Distribute or Combine</vt:lpstr>
      <vt:lpstr>The vFabric GemFire HTTP Session Management Module</vt:lpstr>
      <vt:lpstr>The vFabric GemFire Hibernate Cache Module</vt:lpstr>
      <vt:lpstr>Well beyond ASF Tomcat, yet fully compatible</vt:lpstr>
      <vt:lpstr>Why Spring and tc Server?</vt:lpstr>
      <vt:lpstr>Best Container for VMWare</vt:lpstr>
      <vt:lpstr>PowerPoint Presentation</vt:lpstr>
    </vt:vector>
  </TitlesOfParts>
  <Manager/>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subject/>
  <dc:creator>—</dc:creator>
  <cp:keywords/>
  <dc:description/>
  <cp:lastModifiedBy>Pronam Chatterjee</cp:lastModifiedBy>
  <cp:revision>703</cp:revision>
  <dcterms:created xsi:type="dcterms:W3CDTF">2010-01-09T00:34:38Z</dcterms:created>
  <dcterms:modified xsi:type="dcterms:W3CDTF">2011-07-15T10:14:45Z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0x010100EB104E0F979AB64C818DCC88122BB19D</vt:lpwstr>
  </property>
  <property fmtid="{D5CDD505-2E9C-101B-9397-08002B2CF9AE}" pid="3" name="Order">
    <vt:r8>4900</vt:r8>
  </property>
</Properties>
</file>